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2" r:id="rId35"/>
    <p:sldId id="290" r:id="rId36"/>
    <p:sldId id="293" r:id="rId37"/>
    <p:sldId id="294" r:id="rId38"/>
    <p:sldId id="295" r:id="rId3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909B9CD-A9DD-47D8-A572-1309E6FE022B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155D245-74E6-42A6-985B-3184DD771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24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1B5AE-00B8-4390-AA2D-ED27A8B0C3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0E22C3-8C5F-4DD2-B225-A9AA1F2188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76872"/>
            <a:ext cx="8229600" cy="295232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ЗВІТ</a:t>
            </a:r>
            <a:br>
              <a:rPr lang="uk-UA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solidFill>
                  <a:srgbClr val="FF0000"/>
                </a:solidFill>
              </a:rPr>
              <a:t>директора Центру Раїси Мокрій про роботу в 202</a:t>
            </a:r>
            <a:r>
              <a:rPr lang="ru-RU" dirty="0">
                <a:solidFill>
                  <a:srgbClr val="FF0000"/>
                </a:solidFill>
              </a:rPr>
              <a:t>2</a:t>
            </a:r>
            <a:r>
              <a:rPr lang="uk-UA" dirty="0">
                <a:solidFill>
                  <a:srgbClr val="FF0000"/>
                </a:solidFill>
              </a:rPr>
              <a:t>/202</a:t>
            </a:r>
            <a:r>
              <a:rPr lang="ru-RU" dirty="0">
                <a:solidFill>
                  <a:srgbClr val="FF0000"/>
                </a:solidFill>
              </a:rPr>
              <a:t>3</a:t>
            </a:r>
            <a:r>
              <a:rPr lang="uk-UA" dirty="0">
                <a:solidFill>
                  <a:srgbClr val="FF0000"/>
                </a:solidFill>
              </a:rPr>
              <a:t> навчальному році  перед колективом Міжрегіонального центру та громадськістю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6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Проведено 6 предметних тижнів: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dirty="0"/>
              <a:t>олімпійський тиждень;</a:t>
            </a:r>
            <a:endParaRPr lang="ru-RU" dirty="0"/>
          </a:p>
          <a:p>
            <a:pPr lvl="0"/>
            <a:r>
              <a:rPr lang="uk-UA" dirty="0"/>
              <a:t>тиждень фізики, астрономії, математики, інформатики ;</a:t>
            </a:r>
            <a:endParaRPr lang="ru-RU" dirty="0"/>
          </a:p>
          <a:p>
            <a:pPr lvl="0"/>
            <a:r>
              <a:rPr lang="uk-UA" dirty="0"/>
              <a:t>тиждень Захисту України, громадянської освіти, історії України та географії;</a:t>
            </a:r>
            <a:endParaRPr lang="ru-RU" dirty="0"/>
          </a:p>
          <a:p>
            <a:pPr lvl="0"/>
            <a:r>
              <a:rPr lang="uk-UA" dirty="0"/>
              <a:t>тиждень біології та хімії;</a:t>
            </a:r>
            <a:endParaRPr lang="ru-RU" dirty="0"/>
          </a:p>
          <a:p>
            <a:pPr lvl="0"/>
            <a:r>
              <a:rPr lang="uk-UA" dirty="0"/>
              <a:t>тиждень української та іноземної мов, української та зарубіжної літератур;</a:t>
            </a:r>
            <a:endParaRPr lang="ru-RU" dirty="0"/>
          </a:p>
          <a:p>
            <a:pPr lvl="0"/>
            <a:r>
              <a:rPr lang="uk-UA" dirty="0"/>
              <a:t>тиждень знань з охорони праці та безпеки життєдіяльності.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17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У 2022 – 2023 </a:t>
            </a:r>
            <a:r>
              <a:rPr lang="uk-UA" b="1" dirty="0" err="1"/>
              <a:t>н.р</a:t>
            </a:r>
            <a:r>
              <a:rPr lang="uk-UA" b="1" dirty="0"/>
              <a:t>. у закладі освіти  працювали 4 методичні комісії</a:t>
            </a:r>
            <a:r>
              <a:rPr lang="uk-UA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dirty="0"/>
              <a:t>Загальноосвітніх предметів у кількості 11 осіб.</a:t>
            </a:r>
            <a:endParaRPr lang="ru-RU" dirty="0"/>
          </a:p>
          <a:p>
            <a:pPr lvl="0"/>
            <a:r>
              <a:rPr lang="uk-UA" dirty="0"/>
              <a:t>З  теоретичної та практичної підготовки за напрямом «Сільське господарство та автомобільний транспорт» у кількості 14 осіб.</a:t>
            </a:r>
            <a:endParaRPr lang="ru-RU" dirty="0"/>
          </a:p>
          <a:p>
            <a:pPr lvl="0"/>
            <a:r>
              <a:rPr lang="uk-UA" dirty="0"/>
              <a:t>З  теоретичної та практичної підготовки з професій «Кухар», «Кондитер», «Офіціант», «Майстер ресторанного обслуговування» у кількості 15 осіб.</a:t>
            </a:r>
            <a:endParaRPr lang="ru-RU" dirty="0"/>
          </a:p>
          <a:p>
            <a:pPr lvl="0"/>
            <a:r>
              <a:rPr lang="uk-UA" dirty="0"/>
              <a:t>З виховної роботи у кількості 29 осіб.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Протягом навчального року ними проведено 44 засідання.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982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Посівні </a:t>
            </a:r>
            <a:r>
              <a:rPr lang="uk-UA" dirty="0"/>
              <a:t>площі та урожайність с-г культур у 2022 році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63199167"/>
              </p:ext>
            </p:extLst>
          </p:nvPr>
        </p:nvGraphicFramePr>
        <p:xfrm>
          <a:off x="914400" y="1447800"/>
          <a:ext cx="77724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256"/>
                <a:gridCol w="2029544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Культура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підрозділ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площа,га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урожай-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ність,ц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/га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Вал.збір,ц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Пшениця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навч.госп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9,61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навч.госп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10,1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415,3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ТВСВ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41,97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419,9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Соняшник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навч.госп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19,51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85,3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Картопля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навч.госп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2924,</a:t>
                      </a:r>
                      <a:r>
                        <a:rPr lang="uk-UA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1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/>
                <a:ea typeface="Times New Roman"/>
              </a:rPr>
              <a:t>Реалізація с-г продукції вирощеної у 2022 році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25714165"/>
              </p:ext>
            </p:extLst>
          </p:nvPr>
        </p:nvGraphicFramePr>
        <p:xfrm>
          <a:off x="914400" y="1447800"/>
          <a:ext cx="77724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264"/>
                <a:gridCol w="1957536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№п/п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Реаліз,кг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Ціна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за1 кг з ПДВ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Сума,грн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Підрозділ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Соняшник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45625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595011,69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Пшениця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64410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3,40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218993,98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23776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12,10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287689,6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25800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11,64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300252,99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42540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574292,17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157957,52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35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Times New Roman"/>
                <a:ea typeface="Times New Roman"/>
              </a:rPr>
              <a:t>Посівні площі 2023 </a:t>
            </a:r>
            <a:r>
              <a:rPr lang="uk-UA" dirty="0" smtClean="0">
                <a:latin typeface="Times New Roman"/>
                <a:ea typeface="Times New Roman"/>
              </a:rPr>
              <a:t>року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7607432"/>
              </p:ext>
            </p:extLst>
          </p:nvPr>
        </p:nvGraphicFramePr>
        <p:xfrm>
          <a:off x="914400" y="1447800"/>
          <a:ext cx="7772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288"/>
                <a:gridCol w="3036912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Площа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Підрозділ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Пшениця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озима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Войниха</a:t>
                      </a:r>
                      <a:r>
                        <a:rPr lang="ru-RU" sz="2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Соняшник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Картопля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Хорол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Просо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24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Разом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07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ru-RU" sz="2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Чистий пар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32,44</a:t>
                      </a:r>
                      <a:r>
                        <a:rPr lang="uk-UA" sz="2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га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ru-RU" sz="2400" dirty="0">
                        <a:effectLst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393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latin typeface="Arial"/>
                <a:ea typeface="Times New Roman"/>
              </a:rPr>
              <a:t>Використання</a:t>
            </a:r>
            <a:r>
              <a:rPr lang="ru-RU" sz="2800" b="1" dirty="0">
                <a:latin typeface="Arial"/>
                <a:ea typeface="Times New Roman"/>
              </a:rPr>
              <a:t> </a:t>
            </a:r>
            <a:r>
              <a:rPr lang="ru-RU" sz="2800" b="1" dirty="0" err="1">
                <a:latin typeface="Arial"/>
                <a:ea typeface="Times New Roman"/>
              </a:rPr>
              <a:t>коштів</a:t>
            </a:r>
            <a:r>
              <a:rPr lang="ru-RU" sz="2800" b="1" dirty="0">
                <a:latin typeface="Arial"/>
                <a:ea typeface="Times New Roman"/>
              </a:rPr>
              <a:t> </a:t>
            </a:r>
            <a:r>
              <a:rPr lang="ru-RU" sz="2800" b="1" dirty="0" err="1">
                <a:latin typeface="Arial"/>
                <a:ea typeface="Times New Roman"/>
              </a:rPr>
              <a:t>спеціального</a:t>
            </a:r>
            <a:r>
              <a:rPr lang="ru-RU" sz="2800" b="1" dirty="0">
                <a:latin typeface="Arial"/>
                <a:ea typeface="Times New Roman"/>
              </a:rPr>
              <a:t> фонду за 2022- 2023 </a:t>
            </a:r>
            <a:r>
              <a:rPr lang="ru-RU" sz="2800" b="1" dirty="0" err="1">
                <a:latin typeface="Arial"/>
                <a:ea typeface="Times New Roman"/>
              </a:rPr>
              <a:t>н.р</a:t>
            </a:r>
            <a:r>
              <a:rPr lang="ru-RU" sz="2800" b="1" dirty="0" smtClean="0">
                <a:latin typeface="Arial"/>
                <a:ea typeface="Times New Roman"/>
              </a:rPr>
              <a:t>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93137492"/>
              </p:ext>
            </p:extLst>
          </p:nvPr>
        </p:nvGraphicFramePr>
        <p:xfrm>
          <a:off x="914400" y="1447800"/>
          <a:ext cx="77724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448"/>
                <a:gridCol w="819512"/>
                <a:gridCol w="1554480"/>
                <a:gridCol w="1554480"/>
                <a:gridCol w="1554480"/>
              </a:tblGrid>
              <a:tr h="3708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Касові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видатки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по коштах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спеціального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</a:rPr>
                        <a:t>фонду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Разом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Заробітна плата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2111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412954,64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371245,55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784200,19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Нарахування на з/пл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2120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90162,5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80584,36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170746,86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Предмети, матеріали, обладнання та інвентар, у т.ч. м'який інвентар та обмундирування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196075,11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1037359,85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1233434,96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Медикаменти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763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latin typeface="Arial"/>
                <a:ea typeface="Times New Roman"/>
              </a:rPr>
              <a:t>Використання</a:t>
            </a:r>
            <a:r>
              <a:rPr lang="ru-RU" sz="2800" b="1" dirty="0">
                <a:latin typeface="Arial"/>
                <a:ea typeface="Times New Roman"/>
              </a:rPr>
              <a:t> </a:t>
            </a:r>
            <a:r>
              <a:rPr lang="ru-RU" sz="2800" b="1" dirty="0" err="1">
                <a:latin typeface="Arial"/>
                <a:ea typeface="Times New Roman"/>
              </a:rPr>
              <a:t>коштів</a:t>
            </a:r>
            <a:r>
              <a:rPr lang="ru-RU" sz="2800" b="1" dirty="0">
                <a:latin typeface="Arial"/>
                <a:ea typeface="Times New Roman"/>
              </a:rPr>
              <a:t> </a:t>
            </a:r>
            <a:r>
              <a:rPr lang="ru-RU" sz="2800" b="1" dirty="0" err="1">
                <a:latin typeface="Arial"/>
                <a:ea typeface="Times New Roman"/>
              </a:rPr>
              <a:t>спеціального</a:t>
            </a:r>
            <a:r>
              <a:rPr lang="ru-RU" sz="2800" b="1" dirty="0">
                <a:latin typeface="Arial"/>
                <a:ea typeface="Times New Roman"/>
              </a:rPr>
              <a:t> фонду за 2022- 2023 </a:t>
            </a:r>
            <a:r>
              <a:rPr lang="ru-RU" sz="2800" b="1" dirty="0" err="1">
                <a:latin typeface="Arial"/>
                <a:ea typeface="Times New Roman"/>
              </a:rPr>
              <a:t>н.р</a:t>
            </a:r>
            <a:r>
              <a:rPr lang="ru-RU" sz="2800" b="1" dirty="0" smtClean="0">
                <a:latin typeface="Arial"/>
                <a:ea typeface="Times New Roman"/>
              </a:rPr>
              <a:t>. (</a:t>
            </a:r>
            <a:r>
              <a:rPr lang="ru-RU" sz="2800" b="1" dirty="0" err="1" smtClean="0">
                <a:latin typeface="Arial"/>
                <a:ea typeface="Times New Roman"/>
              </a:rPr>
              <a:t>продовження</a:t>
            </a:r>
            <a:r>
              <a:rPr lang="ru-RU" sz="2800" b="1" dirty="0" smtClean="0">
                <a:latin typeface="Arial"/>
                <a:ea typeface="Times New Roman"/>
              </a:rPr>
              <a:t>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9918161"/>
              </p:ext>
            </p:extLst>
          </p:nvPr>
        </p:nvGraphicFramePr>
        <p:xfrm>
          <a:off x="914400" y="1447800"/>
          <a:ext cx="77724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448"/>
                <a:gridCol w="819512"/>
                <a:gridCol w="1554480"/>
                <a:gridCol w="1554480"/>
                <a:gridCol w="1554480"/>
              </a:tblGrid>
              <a:tr h="37084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Касові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видатки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по коштах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спеціального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</a:rPr>
                        <a:t>фонду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Продукти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харчування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2230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8100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33326,49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41426,49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послуг (крім комунальних)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2240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76180,49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117926,47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194106,96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Видатки на відрядження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25200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17400,00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42600,00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Інші видатки (ПДВ, 0,3% профком)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2800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17,29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15,34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32,63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теплопостачання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2271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79264,36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79264,36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16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latin typeface="Arial"/>
                <a:ea typeface="Times New Roman"/>
              </a:rPr>
              <a:t>Використання</a:t>
            </a:r>
            <a:r>
              <a:rPr lang="ru-RU" sz="2800" b="1" dirty="0">
                <a:latin typeface="Arial"/>
                <a:ea typeface="Times New Roman"/>
              </a:rPr>
              <a:t> </a:t>
            </a:r>
            <a:r>
              <a:rPr lang="ru-RU" sz="2800" b="1" dirty="0" err="1">
                <a:latin typeface="Arial"/>
                <a:ea typeface="Times New Roman"/>
              </a:rPr>
              <a:t>коштів</a:t>
            </a:r>
            <a:r>
              <a:rPr lang="ru-RU" sz="2800" b="1" dirty="0">
                <a:latin typeface="Arial"/>
                <a:ea typeface="Times New Roman"/>
              </a:rPr>
              <a:t> </a:t>
            </a:r>
            <a:r>
              <a:rPr lang="ru-RU" sz="2800" b="1" dirty="0" err="1">
                <a:latin typeface="Arial"/>
                <a:ea typeface="Times New Roman"/>
              </a:rPr>
              <a:t>спеціального</a:t>
            </a:r>
            <a:r>
              <a:rPr lang="ru-RU" sz="2800" b="1" dirty="0">
                <a:latin typeface="Arial"/>
                <a:ea typeface="Times New Roman"/>
              </a:rPr>
              <a:t> фонду за 2022- 2023 </a:t>
            </a:r>
            <a:r>
              <a:rPr lang="ru-RU" sz="2800" b="1" dirty="0" err="1">
                <a:latin typeface="Arial"/>
                <a:ea typeface="Times New Roman"/>
              </a:rPr>
              <a:t>н.р</a:t>
            </a:r>
            <a:r>
              <a:rPr lang="ru-RU" sz="2800" b="1" dirty="0">
                <a:latin typeface="Arial"/>
                <a:ea typeface="Times New Roman"/>
              </a:rPr>
              <a:t>. 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9218976"/>
              </p:ext>
            </p:extLst>
          </p:nvPr>
        </p:nvGraphicFramePr>
        <p:xfrm>
          <a:off x="914400" y="1447800"/>
          <a:ext cx="7772400" cy="486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448"/>
                <a:gridCol w="819512"/>
                <a:gridCol w="1554480"/>
                <a:gridCol w="1554480"/>
                <a:gridCol w="1554480"/>
              </a:tblGrid>
              <a:tr h="39702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Касові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видатки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по коштах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спеціального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</a:rPr>
                        <a:t>фонду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</a:rPr>
                        <a:t>Разом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Оплата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водопостачання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2272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електроенергії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2273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19177,17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5406,47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24583,64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інших комунальних послуг 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2275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2898,15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885,35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3783,50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Видатки на навчання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2282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6700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3190,00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9890,00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Придбання обладнання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3110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26700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26700,00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Сплата ПДВ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139690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114138,00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253828,00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/>
                          <a:ea typeface="Times New Roman"/>
                        </a:rPr>
                        <a:t>1083119,71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/>
                          <a:ea typeface="Times New Roman"/>
                        </a:rPr>
                        <a:t>1781477,88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2864597,59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81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З</a:t>
            </a:r>
            <a:r>
              <a:rPr lang="ru-RU" sz="2800" b="1" dirty="0" err="1"/>
              <a:t>акуплені</a:t>
            </a:r>
            <a:r>
              <a:rPr lang="ru-RU" sz="2800" b="1" dirty="0"/>
              <a:t> </a:t>
            </a:r>
            <a:r>
              <a:rPr lang="ru-RU" sz="2800" b="1" dirty="0" err="1"/>
              <a:t>матеріальні</a:t>
            </a:r>
            <a:r>
              <a:rPr lang="ru-RU" sz="2800" b="1" dirty="0"/>
              <a:t> </a:t>
            </a:r>
            <a:r>
              <a:rPr lang="ru-RU" sz="2800" b="1" dirty="0" err="1"/>
              <a:t>цінності</a:t>
            </a:r>
            <a:r>
              <a:rPr lang="ru-RU" sz="2800" b="1" dirty="0"/>
              <a:t> </a:t>
            </a:r>
            <a:r>
              <a:rPr lang="ru-RU" sz="2800" b="1" dirty="0" err="1"/>
              <a:t>протягом</a:t>
            </a:r>
            <a:r>
              <a:rPr lang="ru-RU" sz="2800" b="1" dirty="0"/>
              <a:t> 20</a:t>
            </a:r>
            <a:r>
              <a:rPr lang="uk-UA" sz="2800" b="1" dirty="0"/>
              <a:t>22</a:t>
            </a:r>
            <a:r>
              <a:rPr lang="ru-RU" sz="2800" b="1" dirty="0"/>
              <a:t>/20</a:t>
            </a:r>
            <a:r>
              <a:rPr lang="uk-UA" sz="2800" b="1" dirty="0"/>
              <a:t>23 </a:t>
            </a:r>
            <a:r>
              <a:rPr lang="ru-RU" sz="2800" b="1" dirty="0" err="1"/>
              <a:t>навчального</a:t>
            </a:r>
            <a:r>
              <a:rPr lang="ru-RU" sz="2800" b="1" dirty="0"/>
              <a:t> </a:t>
            </a:r>
            <a:r>
              <a:rPr lang="ru-RU" sz="2800" b="1" dirty="0" smtClean="0"/>
              <a:t>року </a:t>
            </a:r>
            <a:r>
              <a:rPr lang="ru-RU" sz="2800" dirty="0" smtClean="0"/>
              <a:t>(</a:t>
            </a:r>
            <a:r>
              <a:rPr lang="ru-RU" sz="2800" dirty="0" err="1" smtClean="0"/>
              <a:t>спеціальний</a:t>
            </a:r>
            <a:r>
              <a:rPr lang="ru-RU" sz="2800" dirty="0" smtClean="0"/>
              <a:t> фонд)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63753710"/>
              </p:ext>
            </p:extLst>
          </p:nvPr>
        </p:nvGraphicFramePr>
        <p:xfrm>
          <a:off x="914400" y="1447800"/>
          <a:ext cx="7772400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272"/>
                <a:gridCol w="3168352"/>
                <a:gridCol w="1296144"/>
                <a:gridCol w="1048152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effectLst/>
                          <a:latin typeface="Arial CYR"/>
                          <a:ea typeface="Times New Roman"/>
                        </a:rPr>
                        <a:t>Придбано</a:t>
                      </a:r>
                      <a:r>
                        <a:rPr lang="ru-RU" sz="2000" b="1" i="1" dirty="0">
                          <a:effectLst/>
                          <a:latin typeface="Arial CYR"/>
                          <a:ea typeface="Times New Roman"/>
                        </a:rPr>
                        <a:t> </a:t>
                      </a:r>
                      <a:r>
                        <a:rPr lang="ru-RU" sz="2000" b="1" i="1" dirty="0" err="1">
                          <a:effectLst/>
                          <a:latin typeface="Arial CYR"/>
                          <a:ea typeface="Times New Roman"/>
                        </a:rPr>
                        <a:t>обладнання</a:t>
                      </a:r>
                      <a:r>
                        <a:rPr lang="ru-RU" sz="2000" b="1" i="1" dirty="0">
                          <a:effectLst/>
                          <a:latin typeface="Arial CYR"/>
                          <a:ea typeface="Times New Roman"/>
                        </a:rPr>
                        <a:t>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Генератор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бензиновий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AL-KO 3,5 КВт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 CYR"/>
                          <a:ea typeface="Times New Roman"/>
                        </a:rPr>
                        <a:t>шт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26700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Апарат контрольно-касовий (ЕККА) MINI-T 400 ME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7900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Вентилятор промисловий осьовий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11586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Газ таганок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Проточний водонагрівач Zerix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1945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Плиткоріз 600мм на підшипниках посилений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1968,75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Оприскувач під вапно</a:t>
                      </a: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 Profession MAROLEX 12</a:t>
                      </a: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3024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54823,75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931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/>
              <a:t>З</a:t>
            </a:r>
            <a:r>
              <a:rPr lang="ru-RU" sz="2800" b="1" dirty="0" err="1"/>
              <a:t>акуплені</a:t>
            </a:r>
            <a:r>
              <a:rPr lang="ru-RU" sz="2800" b="1" dirty="0"/>
              <a:t> </a:t>
            </a:r>
            <a:r>
              <a:rPr lang="ru-RU" sz="2800" b="1" dirty="0" err="1"/>
              <a:t>матеріальні</a:t>
            </a:r>
            <a:r>
              <a:rPr lang="ru-RU" sz="2800" b="1" dirty="0"/>
              <a:t> </a:t>
            </a:r>
            <a:r>
              <a:rPr lang="ru-RU" sz="2800" b="1" dirty="0" err="1"/>
              <a:t>цінності</a:t>
            </a:r>
            <a:r>
              <a:rPr lang="ru-RU" sz="2800" b="1" dirty="0"/>
              <a:t> </a:t>
            </a:r>
            <a:r>
              <a:rPr lang="ru-RU" sz="2800" b="1" dirty="0" err="1"/>
              <a:t>протягом</a:t>
            </a:r>
            <a:r>
              <a:rPr lang="ru-RU" sz="2800" b="1" dirty="0"/>
              <a:t> 20</a:t>
            </a:r>
            <a:r>
              <a:rPr lang="uk-UA" sz="2800" b="1" dirty="0"/>
              <a:t>22</a:t>
            </a:r>
            <a:r>
              <a:rPr lang="ru-RU" sz="2800" b="1" dirty="0"/>
              <a:t>/20</a:t>
            </a:r>
            <a:r>
              <a:rPr lang="uk-UA" sz="2800" b="1" dirty="0"/>
              <a:t>23 </a:t>
            </a:r>
            <a:r>
              <a:rPr lang="ru-RU" sz="2800" b="1" dirty="0" err="1"/>
              <a:t>навчального</a:t>
            </a:r>
            <a:r>
              <a:rPr lang="ru-RU" sz="2800" b="1" dirty="0"/>
              <a:t> року </a:t>
            </a:r>
            <a:r>
              <a:rPr lang="ru-RU" sz="2800" dirty="0"/>
              <a:t>(</a:t>
            </a:r>
            <a:r>
              <a:rPr lang="ru-RU" sz="2800" dirty="0" err="1"/>
              <a:t>спеціальний</a:t>
            </a:r>
            <a:r>
              <a:rPr lang="ru-RU" sz="2800" dirty="0"/>
              <a:t> фонд</a:t>
            </a:r>
            <a:r>
              <a:rPr lang="ru-RU" sz="2800" dirty="0" smtClean="0"/>
              <a:t>)</a:t>
            </a:r>
            <a:r>
              <a:rPr lang="ru-RU" sz="2800" b="1" dirty="0">
                <a:latin typeface="Arial"/>
                <a:ea typeface="Times New Roman"/>
              </a:rPr>
              <a:t> 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6197783"/>
              </p:ext>
            </p:extLst>
          </p:nvPr>
        </p:nvGraphicFramePr>
        <p:xfrm>
          <a:off x="914400" y="1447800"/>
          <a:ext cx="777240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272"/>
                <a:gridCol w="2403688"/>
                <a:gridCol w="764664"/>
                <a:gridCol w="789816"/>
                <a:gridCol w="506328"/>
                <a:gridCol w="1048152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54823,75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effectLst/>
                          <a:latin typeface="Arial CYR"/>
                          <a:ea typeface="Times New Roman"/>
                        </a:rPr>
                        <a:t>Придбано</a:t>
                      </a:r>
                      <a:r>
                        <a:rPr lang="ru-RU" sz="2000" b="1" i="1" dirty="0">
                          <a:effectLst/>
                          <a:latin typeface="Arial CYR"/>
                          <a:ea typeface="Times New Roman"/>
                        </a:rPr>
                        <a:t> </a:t>
                      </a:r>
                      <a:r>
                        <a:rPr lang="ru-RU" sz="2000" b="1" i="1" dirty="0" err="1">
                          <a:effectLst/>
                          <a:latin typeface="Arial CYR"/>
                          <a:ea typeface="Times New Roman"/>
                        </a:rPr>
                        <a:t>меблі</a:t>
                      </a:r>
                      <a:r>
                        <a:rPr lang="ru-RU" sz="2000" b="1" i="1" dirty="0">
                          <a:effectLst/>
                          <a:latin typeface="Arial CYR"/>
                          <a:ea typeface="Times New Roman"/>
                        </a:rPr>
                        <a:t> у </a:t>
                      </a:r>
                      <a:r>
                        <a:rPr lang="ru-RU" sz="2000" b="1" i="1" dirty="0" err="1">
                          <a:effectLst/>
                          <a:latin typeface="Arial CYR"/>
                          <a:ea typeface="Times New Roman"/>
                        </a:rPr>
                        <a:t>навчальний</a:t>
                      </a:r>
                      <a:r>
                        <a:rPr lang="ru-RU" sz="2000" b="1" i="1" dirty="0">
                          <a:effectLst/>
                          <a:latin typeface="Arial CYR"/>
                          <a:ea typeface="Times New Roman"/>
                        </a:rPr>
                        <a:t> корпус: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Вішалка "В-3"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660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Дзеркало "Ліра" 55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1479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Дзеркало Z-65 з підсвіткою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3097,5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Полиця "П-16"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577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Стіл журнальний "Мадрид-2"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1139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Табурет "Т-2" Голд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Тумба 60 "Греція"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Тумба Франческа Т1-60+умивальник Артек 60см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4515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9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План прийому на 2022 рік та фактичне </a:t>
            </a:r>
            <a:r>
              <a:rPr lang="uk-UA" dirty="0" smtClean="0"/>
              <a:t>виконання: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16384384"/>
              </p:ext>
            </p:extLst>
          </p:nvPr>
        </p:nvGraphicFramePr>
        <p:xfrm>
          <a:off x="395534" y="1447800"/>
          <a:ext cx="8496945" cy="524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429"/>
                <a:gridCol w="865927"/>
                <a:gridCol w="944647"/>
                <a:gridCol w="865927"/>
                <a:gridCol w="865927"/>
                <a:gridCol w="944647"/>
                <a:gridCol w="787206"/>
                <a:gridCol w="877235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Професія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СПТУ/ТУ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Виконання плану прийому,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зд.ос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груп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зд.ос.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груп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зд.ос.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груп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 Кухар. Офіціант    </a:t>
                      </a:r>
                      <a:r>
                        <a:rPr lang="uk-UA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(гр.45 кух.оф)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спту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130,0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Тракторист-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машиніст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с/г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виробництва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Слюсар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з ремонту с/г машин та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устаткування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Водій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автотранспортних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засобів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категорія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С)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(гр.124 ТМ)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спту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130,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100,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98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/>
              <a:t>З</a:t>
            </a:r>
            <a:r>
              <a:rPr lang="ru-RU" sz="2800" b="1" dirty="0" err="1"/>
              <a:t>акуплені</a:t>
            </a:r>
            <a:r>
              <a:rPr lang="ru-RU" sz="2800" b="1" dirty="0"/>
              <a:t> </a:t>
            </a:r>
            <a:r>
              <a:rPr lang="ru-RU" sz="2800" b="1" dirty="0" err="1"/>
              <a:t>матеріальні</a:t>
            </a:r>
            <a:r>
              <a:rPr lang="ru-RU" sz="2800" b="1" dirty="0"/>
              <a:t> </a:t>
            </a:r>
            <a:r>
              <a:rPr lang="ru-RU" sz="2800" b="1" dirty="0" err="1"/>
              <a:t>цінності</a:t>
            </a:r>
            <a:r>
              <a:rPr lang="ru-RU" sz="2800" b="1" dirty="0"/>
              <a:t> </a:t>
            </a:r>
            <a:r>
              <a:rPr lang="ru-RU" sz="2800" b="1" dirty="0" err="1"/>
              <a:t>протягом</a:t>
            </a:r>
            <a:r>
              <a:rPr lang="ru-RU" sz="2800" b="1" dirty="0"/>
              <a:t> 20</a:t>
            </a:r>
            <a:r>
              <a:rPr lang="uk-UA" sz="2800" b="1" dirty="0"/>
              <a:t>22</a:t>
            </a:r>
            <a:r>
              <a:rPr lang="ru-RU" sz="2800" b="1" dirty="0"/>
              <a:t>/20</a:t>
            </a:r>
            <a:r>
              <a:rPr lang="uk-UA" sz="2800" b="1" dirty="0"/>
              <a:t>23 </a:t>
            </a:r>
            <a:r>
              <a:rPr lang="ru-RU" sz="2800" b="1" dirty="0" err="1"/>
              <a:t>навчального</a:t>
            </a:r>
            <a:r>
              <a:rPr lang="ru-RU" sz="2800" b="1" dirty="0"/>
              <a:t> року </a:t>
            </a:r>
            <a:r>
              <a:rPr lang="ru-RU" sz="2800" dirty="0"/>
              <a:t>(</a:t>
            </a:r>
            <a:r>
              <a:rPr lang="ru-RU" sz="2800" dirty="0" err="1"/>
              <a:t>спеціальний</a:t>
            </a:r>
            <a:r>
              <a:rPr lang="ru-RU" sz="2800" dirty="0"/>
              <a:t> фонд</a:t>
            </a:r>
            <a:r>
              <a:rPr lang="ru-RU" sz="2800" dirty="0" smtClean="0"/>
              <a:t>)</a:t>
            </a:r>
            <a:r>
              <a:rPr lang="ru-RU" sz="2800" b="1" dirty="0">
                <a:latin typeface="Arial"/>
                <a:ea typeface="Times New Roman"/>
              </a:rPr>
              <a:t> 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3724142"/>
              </p:ext>
            </p:extLst>
          </p:nvPr>
        </p:nvGraphicFramePr>
        <p:xfrm>
          <a:off x="914400" y="1447800"/>
          <a:ext cx="77724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272"/>
                <a:gridCol w="2403688"/>
                <a:gridCol w="548640"/>
                <a:gridCol w="216024"/>
                <a:gridCol w="789816"/>
                <a:gridCol w="506328"/>
                <a:gridCol w="1048152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Шафа "КШ-7"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 CYR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3432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20999,50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Arial CYR"/>
                          <a:ea typeface="Times New Roman"/>
                        </a:rPr>
                        <a:t>Придбано матеріали для навчальних цілей: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документи про освіту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4360,44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підручники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7883,52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12243,96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Arial CYR"/>
                          <a:ea typeface="Times New Roman"/>
                        </a:rPr>
                        <a:t>Придбано матеріали для господарської діяльності: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вікна (металопластикові конструкції)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51520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двері (металопластикові конструкції)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49390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АКБ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584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/>
              <a:t>З</a:t>
            </a:r>
            <a:r>
              <a:rPr lang="ru-RU" sz="2800" b="1" dirty="0" err="1"/>
              <a:t>акуплені</a:t>
            </a:r>
            <a:r>
              <a:rPr lang="ru-RU" sz="2800" b="1" dirty="0"/>
              <a:t> </a:t>
            </a:r>
            <a:r>
              <a:rPr lang="ru-RU" sz="2800" b="1" dirty="0" err="1"/>
              <a:t>матеріальні</a:t>
            </a:r>
            <a:r>
              <a:rPr lang="ru-RU" sz="2800" b="1" dirty="0"/>
              <a:t> </a:t>
            </a:r>
            <a:r>
              <a:rPr lang="ru-RU" sz="2800" b="1" dirty="0" err="1"/>
              <a:t>цінності</a:t>
            </a:r>
            <a:r>
              <a:rPr lang="ru-RU" sz="2800" b="1" dirty="0"/>
              <a:t> </a:t>
            </a:r>
            <a:r>
              <a:rPr lang="ru-RU" sz="2800" b="1" dirty="0" err="1"/>
              <a:t>протягом</a:t>
            </a:r>
            <a:r>
              <a:rPr lang="ru-RU" sz="2800" b="1" dirty="0"/>
              <a:t> 20</a:t>
            </a:r>
            <a:r>
              <a:rPr lang="uk-UA" sz="2800" b="1" dirty="0"/>
              <a:t>22</a:t>
            </a:r>
            <a:r>
              <a:rPr lang="ru-RU" sz="2800" b="1" dirty="0"/>
              <a:t>/20</a:t>
            </a:r>
            <a:r>
              <a:rPr lang="uk-UA" sz="2800" b="1" dirty="0"/>
              <a:t>23 </a:t>
            </a:r>
            <a:r>
              <a:rPr lang="ru-RU" sz="2800" b="1" dirty="0" err="1"/>
              <a:t>навчального</a:t>
            </a:r>
            <a:r>
              <a:rPr lang="ru-RU" sz="2800" b="1" dirty="0"/>
              <a:t> року </a:t>
            </a:r>
            <a:r>
              <a:rPr lang="ru-RU" sz="2800" dirty="0"/>
              <a:t>(</a:t>
            </a:r>
            <a:r>
              <a:rPr lang="ru-RU" sz="2800" dirty="0" err="1"/>
              <a:t>спеціальний</a:t>
            </a:r>
            <a:r>
              <a:rPr lang="ru-RU" sz="2800" dirty="0"/>
              <a:t> фонд</a:t>
            </a:r>
            <a:r>
              <a:rPr lang="ru-RU" sz="2800" dirty="0" smtClean="0"/>
              <a:t>)</a:t>
            </a:r>
            <a:r>
              <a:rPr lang="ru-RU" sz="2800" b="1" dirty="0">
                <a:latin typeface="Arial"/>
                <a:ea typeface="Times New Roman"/>
              </a:rPr>
              <a:t> 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7301823"/>
              </p:ext>
            </p:extLst>
          </p:nvPr>
        </p:nvGraphicFramePr>
        <p:xfrm>
          <a:off x="914400" y="1447800"/>
          <a:ext cx="7772400" cy="510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272"/>
                <a:gridCol w="2952328"/>
                <a:gridCol w="216024"/>
                <a:gridCol w="789816"/>
                <a:gridCol w="506328"/>
                <a:gridCol w="1048152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запасні частини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70981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аптечки медичні першої допомоги для захисних споруд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4988,34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електротовари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42920,50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миючі засоби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3384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кухонне приладдя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4523,35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будівельні матеріали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341534,99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господарські матеріали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54429,04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водопровідне обладнання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21864,45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дезинфекційні засоби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отрута для гризунів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99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/>
              <a:t>З</a:t>
            </a:r>
            <a:r>
              <a:rPr lang="ru-RU" sz="2800" b="1" dirty="0" err="1"/>
              <a:t>акуплені</a:t>
            </a:r>
            <a:r>
              <a:rPr lang="ru-RU" sz="2800" b="1" dirty="0"/>
              <a:t> </a:t>
            </a:r>
            <a:r>
              <a:rPr lang="ru-RU" sz="2800" b="1" dirty="0" err="1"/>
              <a:t>матеріальні</a:t>
            </a:r>
            <a:r>
              <a:rPr lang="ru-RU" sz="2800" b="1" dirty="0"/>
              <a:t> </a:t>
            </a:r>
            <a:r>
              <a:rPr lang="ru-RU" sz="2800" b="1" dirty="0" err="1"/>
              <a:t>цінності</a:t>
            </a:r>
            <a:r>
              <a:rPr lang="ru-RU" sz="2800" b="1" dirty="0"/>
              <a:t> </a:t>
            </a:r>
            <a:r>
              <a:rPr lang="ru-RU" sz="2800" b="1" dirty="0" err="1"/>
              <a:t>протягом</a:t>
            </a:r>
            <a:r>
              <a:rPr lang="ru-RU" sz="2800" b="1" dirty="0"/>
              <a:t> 20</a:t>
            </a:r>
            <a:r>
              <a:rPr lang="uk-UA" sz="2800" b="1" dirty="0"/>
              <a:t>22</a:t>
            </a:r>
            <a:r>
              <a:rPr lang="ru-RU" sz="2800" b="1" dirty="0"/>
              <a:t>/20</a:t>
            </a:r>
            <a:r>
              <a:rPr lang="uk-UA" sz="2800" b="1" dirty="0"/>
              <a:t>23 </a:t>
            </a:r>
            <a:r>
              <a:rPr lang="ru-RU" sz="2800" b="1" dirty="0" err="1"/>
              <a:t>навчального</a:t>
            </a:r>
            <a:r>
              <a:rPr lang="ru-RU" sz="2800" b="1" dirty="0"/>
              <a:t> року </a:t>
            </a:r>
            <a:r>
              <a:rPr lang="ru-RU" sz="2800" dirty="0"/>
              <a:t>(</a:t>
            </a:r>
            <a:r>
              <a:rPr lang="ru-RU" sz="2800" dirty="0" err="1"/>
              <a:t>спеціальний</a:t>
            </a:r>
            <a:r>
              <a:rPr lang="ru-RU" sz="2800" dirty="0"/>
              <a:t> фонд</a:t>
            </a:r>
            <a:r>
              <a:rPr lang="ru-RU" sz="2800" dirty="0" smtClean="0"/>
              <a:t>)</a:t>
            </a:r>
            <a:r>
              <a:rPr lang="ru-RU" sz="2800" b="1" dirty="0">
                <a:latin typeface="Arial"/>
                <a:ea typeface="Times New Roman"/>
              </a:rPr>
              <a:t> 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6142476"/>
              </p:ext>
            </p:extLst>
          </p:nvPr>
        </p:nvGraphicFramePr>
        <p:xfrm>
          <a:off x="914400" y="1447800"/>
          <a:ext cx="7772400" cy="41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272"/>
                <a:gridCol w="2952328"/>
                <a:gridCol w="216024"/>
                <a:gridCol w="789816"/>
                <a:gridCol w="506328"/>
                <a:gridCol w="1048152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Назва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effectLst/>
                          <a:latin typeface="Arial CYR"/>
                          <a:ea typeface="Times New Roman"/>
                        </a:rPr>
                        <a:t>Од.вим</a:t>
                      </a: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К-сть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інші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матеріали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31152,33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690218,00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Arial CYR"/>
                          <a:ea typeface="Times New Roman"/>
                        </a:rPr>
                        <a:t>ПММ, в т.ч.: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Бензин А-92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105800,00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Дизельне пальне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328464,00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Дизельне масло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7410,00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Моторна олива, антифриз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3017,20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Arial CYR"/>
                          <a:ea typeface="Times New Roman"/>
                        </a:rPr>
                        <a:t>444691,20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1222976,41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01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 fontScale="90000"/>
          </a:bodyPr>
          <a:lstStyle/>
          <a:p>
            <a:pPr lvl="0"/>
            <a:r>
              <a:rPr lang="uk-UA" altLang="ru-RU" dirty="0">
                <a:solidFill>
                  <a:schemeClr val="tx1"/>
                </a:solidFill>
                <a:latin typeface="Arial CYR"/>
                <a:ea typeface="Times New Roman" pitchFamily="18" charset="0"/>
                <a:cs typeface="Arial" pitchFamily="34" charset="0"/>
              </a:rPr>
              <a:t>Благодійна допомога в натуральній формі, отримана протягом  2022/2023 </a:t>
            </a:r>
            <a:r>
              <a:rPr lang="uk-UA" altLang="ru-RU" dirty="0" err="1">
                <a:solidFill>
                  <a:schemeClr val="tx1"/>
                </a:solidFill>
                <a:latin typeface="Arial CYR"/>
                <a:ea typeface="Times New Roman" pitchFamily="18" charset="0"/>
                <a:cs typeface="Arial" pitchFamily="34" charset="0"/>
              </a:rPr>
              <a:t>н.р</a:t>
            </a:r>
            <a:r>
              <a:rPr lang="uk-UA" altLang="ru-RU" dirty="0" smtClean="0">
                <a:solidFill>
                  <a:schemeClr val="tx1"/>
                </a:solidFill>
                <a:latin typeface="Arial CYR"/>
                <a:ea typeface="Times New Roman" pitchFamily="18" charset="0"/>
                <a:cs typeface="Arial" pitchFamily="34" charset="0"/>
              </a:rPr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4301782"/>
              </p:ext>
            </p:extLst>
          </p:nvPr>
        </p:nvGraphicFramePr>
        <p:xfrm>
          <a:off x="755576" y="1844823"/>
          <a:ext cx="7992888" cy="4426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165"/>
                <a:gridCol w="4449321"/>
                <a:gridCol w="762741"/>
                <a:gridCol w="762741"/>
                <a:gridCol w="1345920"/>
              </a:tblGrid>
              <a:tr h="376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з/п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Назва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Од.вим.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К-сть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6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Меблі</a:t>
                      </a:r>
                      <a:r>
                        <a:rPr lang="ru-RU" sz="2000" dirty="0">
                          <a:effectLst/>
                        </a:rPr>
                        <a:t> для конференц-залу: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6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Стілець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учнівський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шт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38325,00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6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ПММ, в </a:t>
                      </a:r>
                      <a:r>
                        <a:rPr lang="ru-RU" sz="2000" dirty="0" err="1">
                          <a:effectLst/>
                        </a:rPr>
                        <a:t>т.ч</a:t>
                      </a:r>
                      <a:r>
                        <a:rPr lang="ru-RU" sz="2000" dirty="0">
                          <a:effectLst/>
                        </a:rPr>
                        <a:t>.: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201291,57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6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Бензин А-92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144,87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7073,80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62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Бензин А-95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1030,31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51687,30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62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Дизельне пальне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2847,58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141230,47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6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Дизельне масло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1300,00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6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239616,57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6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Використано коштів загального  фонду у </a:t>
            </a:r>
            <a:r>
              <a:rPr lang="ru-RU" sz="2800" dirty="0"/>
              <a:t>20</a:t>
            </a:r>
            <a:r>
              <a:rPr lang="uk-UA" sz="2800" dirty="0"/>
              <a:t>22</a:t>
            </a:r>
            <a:r>
              <a:rPr lang="ru-RU" sz="2800" dirty="0"/>
              <a:t>/20</a:t>
            </a:r>
            <a:r>
              <a:rPr lang="uk-UA" sz="2800" dirty="0"/>
              <a:t>23</a:t>
            </a:r>
            <a:r>
              <a:rPr lang="ru-RU" sz="2800" dirty="0"/>
              <a:t> </a:t>
            </a:r>
            <a:r>
              <a:rPr lang="ru-RU" sz="2800" dirty="0" err="1"/>
              <a:t>навчально</a:t>
            </a:r>
            <a:r>
              <a:rPr lang="uk-UA" sz="2800" dirty="0"/>
              <a:t>му</a:t>
            </a:r>
            <a:r>
              <a:rPr lang="ru-RU" sz="2800" dirty="0"/>
              <a:t> </a:t>
            </a:r>
            <a:r>
              <a:rPr lang="ru-RU" sz="2800" dirty="0" err="1"/>
              <a:t>ро</a:t>
            </a:r>
            <a:r>
              <a:rPr lang="uk-UA" sz="2800" dirty="0"/>
              <a:t>ці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/>
              <a:t>(обласний бюджет</a:t>
            </a:r>
            <a:r>
              <a:rPr lang="uk-UA" sz="2800" dirty="0" smtClean="0"/>
              <a:t>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7462064"/>
              </p:ext>
            </p:extLst>
          </p:nvPr>
        </p:nvGraphicFramePr>
        <p:xfrm>
          <a:off x="914400" y="1447800"/>
          <a:ext cx="777240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448"/>
                <a:gridCol w="819512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праці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2111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4349676,24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4896691,74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9246367,98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Нарахування на з/пл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2120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948721,95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1039644,31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1988366,26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Предмети, матеріали, обладнання та інвентар, у т.ч. м'який інвентар та обмундирування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2210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212546,23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212546,23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Продукти харчування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2230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170754,10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315560,70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486314,80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послуг (крім комунальних)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2240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92051,95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1045914,94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1137966,89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93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Використано коштів загального  фонду у </a:t>
            </a:r>
            <a:r>
              <a:rPr lang="ru-RU" sz="2800" dirty="0"/>
              <a:t>20</a:t>
            </a:r>
            <a:r>
              <a:rPr lang="uk-UA" sz="2800" dirty="0"/>
              <a:t>22</a:t>
            </a:r>
            <a:r>
              <a:rPr lang="ru-RU" sz="2800" dirty="0"/>
              <a:t>/20</a:t>
            </a:r>
            <a:r>
              <a:rPr lang="uk-UA" sz="2800" dirty="0"/>
              <a:t>23</a:t>
            </a:r>
            <a:r>
              <a:rPr lang="ru-RU" sz="2800" dirty="0"/>
              <a:t> </a:t>
            </a:r>
            <a:r>
              <a:rPr lang="ru-RU" sz="2800" dirty="0" err="1"/>
              <a:t>навчально</a:t>
            </a:r>
            <a:r>
              <a:rPr lang="uk-UA" sz="2800" dirty="0"/>
              <a:t>му</a:t>
            </a:r>
            <a:r>
              <a:rPr lang="ru-RU" sz="2800" dirty="0"/>
              <a:t> </a:t>
            </a:r>
            <a:r>
              <a:rPr lang="ru-RU" sz="2800" dirty="0" err="1"/>
              <a:t>ро</a:t>
            </a:r>
            <a:r>
              <a:rPr lang="uk-UA" sz="2800" dirty="0"/>
              <a:t>ці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/>
              <a:t>(обласний бюджет</a:t>
            </a:r>
            <a:r>
              <a:rPr lang="uk-UA" sz="2800" dirty="0" smtClean="0"/>
              <a:t>)</a:t>
            </a:r>
            <a:r>
              <a:rPr lang="ru-RU" sz="2800" b="1" dirty="0">
                <a:latin typeface="Arial"/>
                <a:ea typeface="Times New Roman"/>
              </a:rPr>
              <a:t> 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7537845"/>
              </p:ext>
            </p:extLst>
          </p:nvPr>
        </p:nvGraphicFramePr>
        <p:xfrm>
          <a:off x="914400" y="1447800"/>
          <a:ext cx="777240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448"/>
                <a:gridCol w="819512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Інші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видатки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2800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Видатки на відрядження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4800,00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4800,00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теплопостачання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2271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555000,00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1346800,00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1901800,00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водопостачання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2272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48515,41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15962,42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64477,83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електроенергії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2273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174008,03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126540,50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300548,53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природного газу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2274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409910,57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47773,43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457684,00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Оплата інших енергоносіїв та комунальних послуг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2275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2656,05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2656,05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45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Використано коштів загального  фонду у </a:t>
            </a:r>
            <a:r>
              <a:rPr lang="ru-RU" sz="2800" dirty="0"/>
              <a:t>20</a:t>
            </a:r>
            <a:r>
              <a:rPr lang="uk-UA" sz="2800" dirty="0"/>
              <a:t>22</a:t>
            </a:r>
            <a:r>
              <a:rPr lang="ru-RU" sz="2800" dirty="0"/>
              <a:t>/20</a:t>
            </a:r>
            <a:r>
              <a:rPr lang="uk-UA" sz="2800" dirty="0"/>
              <a:t>23</a:t>
            </a:r>
            <a:r>
              <a:rPr lang="ru-RU" sz="2800" dirty="0"/>
              <a:t> </a:t>
            </a:r>
            <a:r>
              <a:rPr lang="ru-RU" sz="2800" dirty="0" err="1"/>
              <a:t>навчально</a:t>
            </a:r>
            <a:r>
              <a:rPr lang="uk-UA" sz="2800" dirty="0"/>
              <a:t>му</a:t>
            </a:r>
            <a:r>
              <a:rPr lang="ru-RU" sz="2800" dirty="0"/>
              <a:t> </a:t>
            </a:r>
            <a:r>
              <a:rPr lang="ru-RU" sz="2800" dirty="0" err="1"/>
              <a:t>ро</a:t>
            </a:r>
            <a:r>
              <a:rPr lang="uk-UA" sz="2800" dirty="0"/>
              <a:t>ці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uk-UA" sz="2800" dirty="0"/>
              <a:t>(обласний бюджет</a:t>
            </a:r>
            <a:r>
              <a:rPr lang="uk-UA" sz="2800" dirty="0" smtClean="0"/>
              <a:t>)</a:t>
            </a:r>
            <a:r>
              <a:rPr lang="ru-RU" sz="2800" b="1" dirty="0">
                <a:latin typeface="Arial"/>
                <a:ea typeface="Times New Roman"/>
              </a:rPr>
              <a:t> 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5745592"/>
              </p:ext>
            </p:extLst>
          </p:nvPr>
        </p:nvGraphicFramePr>
        <p:xfrm>
          <a:off x="914400" y="1447800"/>
          <a:ext cx="7772400" cy="196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448"/>
                <a:gridCol w="819512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ІІ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Сума, грн.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Arial"/>
                          <a:ea typeface="Times New Roman"/>
                        </a:rPr>
                        <a:t>Стипендії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2720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1789577,67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1668542,75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3458120,42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Допомоги сиротам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2730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106475,00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106475,00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uk-UA" sz="2000">
                          <a:effectLst/>
                          <a:latin typeface="Arial"/>
                          <a:ea typeface="Times New Roman"/>
                        </a:rPr>
                        <a:t> 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/>
                          <a:ea typeface="Times New Roman"/>
                        </a:rPr>
                        <a:t>8857237,15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10510886,84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</a:rPr>
                        <a:t>19368123,99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12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/>
              <a:t>Використано коштів загального  фонду у </a:t>
            </a:r>
            <a:r>
              <a:rPr lang="ru-RU" sz="2800" b="1" dirty="0"/>
              <a:t>20</a:t>
            </a:r>
            <a:r>
              <a:rPr lang="uk-UA" sz="2800" b="1" dirty="0"/>
              <a:t>22</a:t>
            </a:r>
            <a:r>
              <a:rPr lang="ru-RU" sz="2800" b="1" dirty="0"/>
              <a:t>/20</a:t>
            </a:r>
            <a:r>
              <a:rPr lang="uk-UA" sz="2800" b="1" dirty="0"/>
              <a:t>23 </a:t>
            </a:r>
            <a:r>
              <a:rPr lang="uk-UA" sz="2800" b="1" i="1" dirty="0"/>
              <a:t>(освітньої субвенції</a:t>
            </a:r>
            <a:r>
              <a:rPr lang="uk-UA" sz="2800" b="1" i="1" dirty="0" smtClean="0"/>
              <a:t>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769529"/>
              </p:ext>
            </p:extLst>
          </p:nvPr>
        </p:nvGraphicFramePr>
        <p:xfrm>
          <a:off x="914400" y="1447800"/>
          <a:ext cx="777240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256"/>
                <a:gridCol w="2029544"/>
                <a:gridCol w="994792"/>
                <a:gridCol w="1368152"/>
                <a:gridCol w="1368152"/>
                <a:gridCol w="1450504"/>
              </a:tblGrid>
              <a:tr h="370840">
                <a:tc>
                  <a:txBody>
                    <a:bodyPr/>
                    <a:lstStyle/>
                    <a:p>
                      <a:pPr marR="734060"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Назва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ІІ півріччя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Сума, грн.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734060"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Оплата  праці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2111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637427,91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521454,32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1158882,23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Нарахування на заробітну плату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2120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138201,34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111201,22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249402,56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РАЗОМ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775629,25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632655,54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1408284,79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30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err="1"/>
              <a:t>Закуплені</a:t>
            </a:r>
            <a:r>
              <a:rPr lang="ru-RU" sz="2800" b="1" i="1" dirty="0"/>
              <a:t> </a:t>
            </a:r>
            <a:r>
              <a:rPr lang="ru-RU" sz="2800" b="1" i="1" dirty="0" err="1"/>
              <a:t>матеріальні</a:t>
            </a:r>
            <a:r>
              <a:rPr lang="ru-RU" sz="2800" b="1" i="1" dirty="0"/>
              <a:t> </a:t>
            </a:r>
            <a:r>
              <a:rPr lang="ru-RU" sz="2800" b="1" i="1" dirty="0" err="1"/>
              <a:t>цінності</a:t>
            </a:r>
            <a:r>
              <a:rPr lang="ru-RU" sz="2800" b="1" i="1" dirty="0"/>
              <a:t> </a:t>
            </a:r>
            <a:r>
              <a:rPr lang="ru-RU" sz="2800" b="1" i="1" dirty="0" err="1"/>
              <a:t>протягом</a:t>
            </a:r>
            <a:r>
              <a:rPr lang="en-US" sz="2800" b="1" i="1" dirty="0"/>
              <a:t> 2022-2023 </a:t>
            </a:r>
            <a:r>
              <a:rPr lang="ru-RU" sz="2800" b="1" i="1" dirty="0"/>
              <a:t>н</a:t>
            </a:r>
            <a:r>
              <a:rPr lang="en-US" sz="2800" b="1" i="1" dirty="0"/>
              <a:t>.</a:t>
            </a:r>
            <a:r>
              <a:rPr lang="ru-RU" sz="2800" b="1" i="1" dirty="0"/>
              <a:t>р</a:t>
            </a:r>
            <a:r>
              <a:rPr lang="en-US" sz="2800" b="1" i="1" dirty="0"/>
              <a:t>. </a:t>
            </a:r>
            <a:r>
              <a:rPr lang="uk-UA" sz="2800" b="1" i="1" dirty="0" smtClean="0"/>
              <a:t> </a:t>
            </a:r>
            <a:r>
              <a:rPr lang="ru-RU" sz="2800" b="1" i="1" dirty="0" smtClean="0"/>
              <a:t>(</a:t>
            </a:r>
            <a:r>
              <a:rPr lang="ru-RU" sz="2800" b="1" i="1" dirty="0" err="1"/>
              <a:t>загальний</a:t>
            </a:r>
            <a:r>
              <a:rPr lang="ru-RU" sz="2800" b="1" i="1" dirty="0"/>
              <a:t> фонд):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3786261"/>
              </p:ext>
            </p:extLst>
          </p:nvPr>
        </p:nvGraphicFramePr>
        <p:xfrm>
          <a:off x="914400" y="14478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272"/>
                <a:gridCol w="2403688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effectLst/>
                          <a:latin typeface="Arial CYR"/>
                          <a:ea typeface="Times New Roman"/>
                        </a:rPr>
                        <a:t>ПММ, в </a:t>
                      </a:r>
                      <a:r>
                        <a:rPr lang="ru-RU" sz="2000" b="1" i="1" dirty="0" err="1">
                          <a:effectLst/>
                          <a:latin typeface="Arial CYR"/>
                          <a:ea typeface="Times New Roman"/>
                        </a:rPr>
                        <a:t>т.ч</a:t>
                      </a:r>
                      <a:r>
                        <a:rPr lang="ru-RU" sz="2000" b="1" i="1" dirty="0">
                          <a:effectLst/>
                          <a:latin typeface="Arial CYR"/>
                          <a:ea typeface="Times New Roman"/>
                        </a:rPr>
                        <a:t>.: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Arial CYR"/>
                          <a:ea typeface="Times New Roman"/>
                        </a:rPr>
                        <a:t>69145,00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Бензин А-92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18400,00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Дизельне пальне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995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50745,00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70C0"/>
                          </a:solidFill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 CYR"/>
                          <a:ea typeface="Times New Roman"/>
                        </a:rPr>
                        <a:t>Разом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 CYR"/>
                          <a:ea typeface="Times New Roman"/>
                        </a:rPr>
                        <a:t>69145,00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599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2022-2023 навчальний </a:t>
            </a:r>
            <a:r>
              <a:rPr lang="uk-UA" dirty="0" smtClean="0"/>
              <a:t>рік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2024438"/>
              </p:ext>
            </p:extLst>
          </p:nvPr>
        </p:nvGraphicFramePr>
        <p:xfrm>
          <a:off x="914400" y="1447800"/>
          <a:ext cx="777240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288"/>
                <a:gridCol w="2259672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marR="734060"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Назва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 семестр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ІІ семестр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734060"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Оплата  праці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2111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12887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5540,64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Нарахування на заробітну плату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2120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2812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1218,93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РАЗОМ 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15699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6759,57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0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План прийому на 2022 рік та фактичне </a:t>
            </a:r>
            <a:r>
              <a:rPr lang="uk-UA" dirty="0" smtClean="0"/>
              <a:t>виконання: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89939580"/>
              </p:ext>
            </p:extLst>
          </p:nvPr>
        </p:nvGraphicFramePr>
        <p:xfrm>
          <a:off x="323528" y="1447800"/>
          <a:ext cx="8640960" cy="500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183"/>
                <a:gridCol w="880603"/>
                <a:gridCol w="960658"/>
                <a:gridCol w="880603"/>
                <a:gridCol w="880603"/>
                <a:gridCol w="960658"/>
                <a:gridCol w="800549"/>
                <a:gridCol w="892103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Професія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СПТУ/ТУ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Виконання плану прийому,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зд.ос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груп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зд.ос.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груп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зд.ос.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груп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Кухар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Кухар</a:t>
                      </a: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; Майстер ресторанного обслуговування    </a:t>
                      </a:r>
                      <a:r>
                        <a:rPr lang="uk-UA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(гр.46 кух.МРО)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146,7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Тракторист-машиніст с/г виробництва.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Водій автотранспортних засобів (категорія С)  </a:t>
                      </a:r>
                      <a:r>
                        <a:rPr lang="uk-UA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(гр.125 ТМ)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106,7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183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 2022-2023 </a:t>
            </a:r>
            <a:r>
              <a:rPr lang="uk-UA" dirty="0" err="1"/>
              <a:t>н.р</a:t>
            </a:r>
            <a:r>
              <a:rPr lang="uk-UA" dirty="0"/>
              <a:t>. пройшли курси підвищення кваліфікації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dirty="0" smtClean="0"/>
              <a:t>при </a:t>
            </a:r>
            <a:r>
              <a:rPr lang="uk-UA" dirty="0"/>
              <a:t>Центральному інституту післядипломної освіти </a:t>
            </a:r>
            <a:r>
              <a:rPr lang="uk-UA" dirty="0" err="1"/>
              <a:t>м.Київ</a:t>
            </a:r>
            <a:r>
              <a:rPr lang="uk-UA" dirty="0"/>
              <a:t> - 2 особи;</a:t>
            </a:r>
            <a:endParaRPr lang="ru-RU" dirty="0"/>
          </a:p>
          <a:p>
            <a:pPr lvl="0"/>
            <a:r>
              <a:rPr lang="uk-UA" dirty="0"/>
              <a:t>при Полтавській академії неперервної освіти </a:t>
            </a:r>
            <a:r>
              <a:rPr lang="uk-UA" dirty="0" err="1"/>
              <a:t>ім.М.В.Остроградського</a:t>
            </a:r>
            <a:r>
              <a:rPr lang="uk-UA" b="1" dirty="0"/>
              <a:t> </a:t>
            </a:r>
            <a:r>
              <a:rPr lang="uk-UA" dirty="0"/>
              <a:t>– 4 особи;</a:t>
            </a:r>
            <a:endParaRPr lang="ru-RU" dirty="0"/>
          </a:p>
          <a:p>
            <a:pPr lvl="0"/>
            <a:r>
              <a:rPr lang="uk-UA" dirty="0"/>
              <a:t>при Білоцерківському інституті післядипломної педагогічної освіти – 1 викладач.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19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2800" dirty="0"/>
              <a:t>4 педагогічні працівники Центру пройшли чергову атестацію. Результати такі: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1 </a:t>
            </a:r>
            <a:r>
              <a:rPr lang="uk-UA" dirty="0"/>
              <a:t>майстер в/н відповідає раніше присвоєному 13 тарифному розряду; </a:t>
            </a:r>
            <a:endParaRPr lang="ru-RU" dirty="0"/>
          </a:p>
          <a:p>
            <a:pPr lvl="0"/>
            <a:r>
              <a:rPr lang="uk-UA" dirty="0"/>
              <a:t>2 викладачі відповідають раніше присвоєній кваліфікаційній категорії «Спеціаліст вищої категорії»; </a:t>
            </a:r>
            <a:endParaRPr lang="ru-RU" dirty="0"/>
          </a:p>
          <a:p>
            <a:pPr lvl="0"/>
            <a:r>
              <a:rPr lang="uk-UA" dirty="0"/>
              <a:t>1 викладач відповідає раніше присвоєній кваліфікаційній категорії «Спеціаліст першої категорії»; </a:t>
            </a:r>
            <a:endParaRPr lang="ru-RU" dirty="0"/>
          </a:p>
          <a:p>
            <a:pPr lvl="0"/>
            <a:r>
              <a:rPr lang="uk-UA" dirty="0"/>
              <a:t>1 викладач  відповідає раніше присвоєному педагогічному званню «Викладач-методист».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6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Протягом навчального року проведено засідань:</a:t>
            </a:r>
            <a:r>
              <a:rPr lang="uk-UA" b="1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педагогічної </a:t>
            </a:r>
            <a:r>
              <a:rPr lang="uk-UA" dirty="0"/>
              <a:t>ради  - 14 засідань, з них 7 планових;</a:t>
            </a:r>
            <a:endParaRPr lang="ru-RU" dirty="0"/>
          </a:p>
          <a:p>
            <a:r>
              <a:rPr lang="uk-UA" dirty="0"/>
              <a:t>Методичної ради – 5 засідань;</a:t>
            </a:r>
            <a:endParaRPr lang="ru-RU" dirty="0"/>
          </a:p>
          <a:p>
            <a:r>
              <a:rPr lang="uk-UA" dirty="0"/>
              <a:t>Методичних комісій  – 36 </a:t>
            </a:r>
            <a:r>
              <a:rPr lang="uk-UA" dirty="0" err="1"/>
              <a:t>засіданнь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 err="1"/>
              <a:t>Інструктивно</a:t>
            </a:r>
            <a:r>
              <a:rPr lang="uk-UA" dirty="0"/>
              <a:t>-методичних нарад –6 засідань.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63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За погодженням із профспілковим комітетом проводилося заохочення працівників</a:t>
            </a:r>
            <a:r>
              <a:rPr lang="uk-UA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Нагороджені </a:t>
            </a:r>
            <a:r>
              <a:rPr lang="uk-UA" dirty="0"/>
              <a:t>грамотами різного рівня всього 35 осіб, серед них:</a:t>
            </a:r>
            <a:endParaRPr lang="ru-RU" dirty="0"/>
          </a:p>
          <a:p>
            <a:r>
              <a:rPr lang="uk-UA" dirty="0"/>
              <a:t>Грамотою </a:t>
            </a:r>
            <a:r>
              <a:rPr lang="uk-UA" dirty="0" err="1"/>
              <a:t>Хорольської</a:t>
            </a:r>
            <a:r>
              <a:rPr lang="uk-UA" dirty="0"/>
              <a:t> міської ради  - 3 працівники.</a:t>
            </a:r>
            <a:endParaRPr lang="ru-RU" dirty="0"/>
          </a:p>
          <a:p>
            <a:r>
              <a:rPr lang="uk-UA" dirty="0"/>
              <a:t>Грамотою Центру - 25 працівників.</a:t>
            </a:r>
            <a:endParaRPr lang="ru-RU" dirty="0"/>
          </a:p>
          <a:p>
            <a:r>
              <a:rPr lang="uk-UA" dirty="0"/>
              <a:t>Оголошено подяки 7  працівникам Центру.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722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Протягом навчального року, станом на 15.06.202</a:t>
            </a:r>
            <a:r>
              <a:rPr lang="ru-RU" sz="2800" dirty="0"/>
              <a:t>3</a:t>
            </a:r>
            <a:r>
              <a:rPr lang="uk-UA" sz="2800" dirty="0"/>
              <a:t> року, було підготовлено розпорядчі та інші </a:t>
            </a:r>
            <a:r>
              <a:rPr lang="uk-UA" sz="2800" dirty="0" smtClean="0"/>
              <a:t>документи </a:t>
            </a:r>
            <a:r>
              <a:rPr lang="ru-RU" sz="2800" b="1" dirty="0" smtClean="0">
                <a:latin typeface="Arial"/>
                <a:ea typeface="Times New Roman"/>
              </a:rPr>
              <a:t>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r>
              <a:rPr lang="uk-UA" sz="2800" dirty="0" smtClean="0"/>
              <a:t>:                               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uk-UA" sz="2000" dirty="0" smtClean="0"/>
              <a:t>видано </a:t>
            </a:r>
            <a:r>
              <a:rPr lang="uk-UA" sz="2000" dirty="0"/>
              <a:t>наказів з основної діяльності всього  </a:t>
            </a:r>
            <a:r>
              <a:rPr lang="ru-RU" sz="2000" dirty="0"/>
              <a:t>288</a:t>
            </a:r>
            <a:r>
              <a:rPr lang="uk-UA" sz="2000" dirty="0"/>
              <a:t>, з них:</a:t>
            </a:r>
            <a:endParaRPr lang="ru-RU" sz="2000" dirty="0"/>
          </a:p>
          <a:p>
            <a:pPr lvl="0"/>
            <a:r>
              <a:rPr lang="uk-UA" sz="2000" dirty="0"/>
              <a:t>у І семестрі  - 1</a:t>
            </a:r>
            <a:r>
              <a:rPr lang="en-US" sz="2000" dirty="0"/>
              <a:t>33</a:t>
            </a:r>
            <a:r>
              <a:rPr lang="uk-UA" sz="2000" dirty="0"/>
              <a:t>;</a:t>
            </a:r>
            <a:endParaRPr lang="ru-RU" sz="2000" dirty="0"/>
          </a:p>
          <a:p>
            <a:pPr lvl="0"/>
            <a:r>
              <a:rPr lang="uk-UA" sz="2000" dirty="0"/>
              <a:t>у ІІ семестрі – </a:t>
            </a:r>
            <a:r>
              <a:rPr lang="en-US" sz="2000" dirty="0"/>
              <a:t>1</a:t>
            </a:r>
            <a:r>
              <a:rPr lang="uk-UA" sz="2000" dirty="0"/>
              <a:t>5</a:t>
            </a:r>
            <a:r>
              <a:rPr lang="en-US" sz="2000" dirty="0"/>
              <a:t>5</a:t>
            </a:r>
            <a:r>
              <a:rPr lang="uk-UA" sz="2000" dirty="0"/>
              <a:t>.</a:t>
            </a:r>
            <a:endParaRPr lang="ru-RU" sz="2000" dirty="0"/>
          </a:p>
          <a:p>
            <a:pPr lvl="0"/>
            <a:r>
              <a:rPr lang="uk-UA" sz="2000" dirty="0"/>
              <a:t>видано наказів по навчальній частині 20, з них</a:t>
            </a:r>
            <a:endParaRPr lang="ru-RU" sz="2000" dirty="0"/>
          </a:p>
          <a:p>
            <a:pPr lvl="0"/>
            <a:r>
              <a:rPr lang="uk-UA" sz="2000" dirty="0"/>
              <a:t>у І семестрі  - 7;</a:t>
            </a:r>
            <a:endParaRPr lang="ru-RU" sz="2000" dirty="0"/>
          </a:p>
          <a:p>
            <a:pPr lvl="0"/>
            <a:r>
              <a:rPr lang="uk-UA" sz="2000" dirty="0"/>
              <a:t>у ІІ семестрі – 13.</a:t>
            </a:r>
            <a:endParaRPr lang="ru-RU" sz="2000" dirty="0"/>
          </a:p>
          <a:p>
            <a:pPr lvl="0"/>
            <a:r>
              <a:rPr lang="uk-UA" sz="2000" dirty="0"/>
              <a:t>видано наказів з  кадрових питань всього 1</a:t>
            </a:r>
            <a:r>
              <a:rPr lang="ru-RU" sz="2000" dirty="0"/>
              <a:t>48</a:t>
            </a:r>
            <a:r>
              <a:rPr lang="uk-UA" sz="2000" dirty="0"/>
              <a:t>, з них:</a:t>
            </a:r>
            <a:endParaRPr lang="ru-RU" sz="2000" dirty="0"/>
          </a:p>
          <a:p>
            <a:pPr lvl="0"/>
            <a:r>
              <a:rPr lang="uk-UA" sz="2000" dirty="0"/>
              <a:t>у  І семестрі  - 95;</a:t>
            </a:r>
            <a:endParaRPr lang="ru-RU" sz="2000" dirty="0"/>
          </a:p>
          <a:p>
            <a:pPr lvl="0"/>
            <a:r>
              <a:rPr lang="uk-UA" sz="2000" dirty="0"/>
              <a:t>у ІІ семестрі – 5</a:t>
            </a:r>
            <a:r>
              <a:rPr lang="en-US" sz="2000" dirty="0"/>
              <a:t>3</a:t>
            </a:r>
            <a:r>
              <a:rPr lang="uk-UA" sz="2000" dirty="0"/>
              <a:t>.</a:t>
            </a:r>
            <a:endParaRPr lang="ru-RU" sz="2000" dirty="0"/>
          </a:p>
          <a:p>
            <a:pPr lvl="0"/>
            <a:r>
              <a:rPr lang="uk-UA" sz="2000" dirty="0"/>
              <a:t>видано наказів про відрядження всього 3</a:t>
            </a:r>
            <a:r>
              <a:rPr lang="ru-RU" sz="2000" dirty="0"/>
              <a:t>4</a:t>
            </a:r>
            <a:r>
              <a:rPr lang="uk-UA" sz="2000" dirty="0"/>
              <a:t>, з них:</a:t>
            </a:r>
            <a:endParaRPr lang="ru-RU" sz="2000" dirty="0"/>
          </a:p>
          <a:p>
            <a:pPr lvl="0"/>
            <a:r>
              <a:rPr lang="uk-UA" sz="2000" dirty="0"/>
              <a:t>І семестрі  - 17;</a:t>
            </a:r>
            <a:endParaRPr lang="ru-RU" sz="2000" dirty="0"/>
          </a:p>
          <a:p>
            <a:pPr lvl="0"/>
            <a:r>
              <a:rPr lang="uk-UA" sz="2000" dirty="0"/>
              <a:t>ІІ семестрі – 1</a:t>
            </a:r>
            <a:r>
              <a:rPr lang="en-US" sz="2000" dirty="0"/>
              <a:t>7</a:t>
            </a:r>
            <a:r>
              <a:rPr lang="uk-UA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55332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Протягом навчального року, станом на 15.06.202</a:t>
            </a:r>
            <a:r>
              <a:rPr lang="ru-RU" sz="2800" dirty="0"/>
              <a:t>3</a:t>
            </a:r>
            <a:r>
              <a:rPr lang="uk-UA" sz="2800" dirty="0"/>
              <a:t> року, було підготовлено розпорядчі та інші </a:t>
            </a:r>
            <a:r>
              <a:rPr lang="uk-UA" sz="2800" dirty="0" smtClean="0"/>
              <a:t>документи </a:t>
            </a:r>
            <a:r>
              <a:rPr lang="ru-RU" sz="2800" b="1" dirty="0">
                <a:latin typeface="Arial"/>
                <a:ea typeface="Times New Roman"/>
              </a:rPr>
              <a:t>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r>
              <a:rPr lang="uk-UA" sz="2800" dirty="0" smtClean="0"/>
              <a:t>:                                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uk-UA" sz="2000" dirty="0" smtClean="0"/>
              <a:t>видано </a:t>
            </a:r>
            <a:r>
              <a:rPr lang="uk-UA" sz="2000" dirty="0"/>
              <a:t>розпоряджень всього 1</a:t>
            </a:r>
            <a:r>
              <a:rPr lang="ru-RU" sz="2000" dirty="0"/>
              <a:t>9</a:t>
            </a:r>
            <a:r>
              <a:rPr lang="uk-UA" sz="2000" dirty="0"/>
              <a:t>, з них:</a:t>
            </a:r>
            <a:endParaRPr lang="ru-RU" sz="2000" dirty="0"/>
          </a:p>
          <a:p>
            <a:pPr lvl="0"/>
            <a:r>
              <a:rPr lang="uk-UA" sz="2000" dirty="0"/>
              <a:t>І семестрі  - 10;</a:t>
            </a:r>
            <a:endParaRPr lang="ru-RU" sz="2000" dirty="0"/>
          </a:p>
          <a:p>
            <a:pPr lvl="0"/>
            <a:r>
              <a:rPr lang="uk-UA" sz="2000" dirty="0"/>
              <a:t>ІІ семестрі – </a:t>
            </a:r>
            <a:r>
              <a:rPr lang="en-US" sz="2000" dirty="0"/>
              <a:t>9</a:t>
            </a:r>
            <a:r>
              <a:rPr lang="uk-UA" sz="2000" dirty="0"/>
              <a:t>.</a:t>
            </a:r>
            <a:endParaRPr lang="ru-RU" sz="2000" dirty="0"/>
          </a:p>
          <a:p>
            <a:pPr lvl="0"/>
            <a:r>
              <a:rPr lang="uk-UA" sz="2000" dirty="0"/>
              <a:t>підготовлено листів у різні інстанції всього  </a:t>
            </a:r>
            <a:r>
              <a:rPr lang="ru-RU" sz="2000" dirty="0"/>
              <a:t>838</a:t>
            </a:r>
            <a:r>
              <a:rPr lang="uk-UA" sz="2000" dirty="0"/>
              <a:t>,  з них</a:t>
            </a:r>
            <a:endParaRPr lang="ru-RU" sz="2000" dirty="0"/>
          </a:p>
          <a:p>
            <a:pPr lvl="0"/>
            <a:r>
              <a:rPr lang="uk-UA" sz="2000" dirty="0"/>
              <a:t>І семестрі  - </a:t>
            </a:r>
            <a:r>
              <a:rPr lang="en-US" sz="2000" dirty="0"/>
              <a:t>453</a:t>
            </a:r>
            <a:r>
              <a:rPr lang="uk-UA" sz="2000" dirty="0"/>
              <a:t>;</a:t>
            </a:r>
            <a:endParaRPr lang="ru-RU" sz="2000" dirty="0"/>
          </a:p>
          <a:p>
            <a:pPr lvl="0"/>
            <a:r>
              <a:rPr lang="uk-UA" sz="2000" dirty="0"/>
              <a:t>ІІ семестрі – 3</a:t>
            </a:r>
            <a:r>
              <a:rPr lang="en-US" sz="2000" dirty="0"/>
              <a:t>8</a:t>
            </a:r>
            <a:r>
              <a:rPr lang="uk-UA" sz="2000" dirty="0"/>
              <a:t>5.</a:t>
            </a:r>
            <a:endParaRPr lang="ru-RU" sz="2000" dirty="0"/>
          </a:p>
          <a:p>
            <a:pPr lvl="0"/>
            <a:r>
              <a:rPr lang="uk-UA" sz="2000" dirty="0"/>
              <a:t>Проведено особистий прийом громадян  3</a:t>
            </a:r>
            <a:r>
              <a:rPr lang="ru-RU" sz="2000" dirty="0"/>
              <a:t>7</a:t>
            </a:r>
            <a:r>
              <a:rPr lang="uk-UA" sz="2000" dirty="0"/>
              <a:t> осіб, з них</a:t>
            </a:r>
            <a:endParaRPr lang="ru-RU" sz="2000" dirty="0"/>
          </a:p>
          <a:p>
            <a:pPr lvl="0"/>
            <a:r>
              <a:rPr lang="uk-UA" sz="2000" dirty="0"/>
              <a:t>І семестрі  - 17 осіб;</a:t>
            </a:r>
            <a:endParaRPr lang="ru-RU" sz="2000" dirty="0"/>
          </a:p>
          <a:p>
            <a:pPr lvl="0"/>
            <a:r>
              <a:rPr lang="uk-UA" sz="2000" dirty="0"/>
              <a:t>ІІ семестрі – </a:t>
            </a:r>
            <a:r>
              <a:rPr lang="en-US" sz="2000" dirty="0"/>
              <a:t>20</a:t>
            </a:r>
            <a:r>
              <a:rPr lang="uk-UA" sz="2000" dirty="0"/>
              <a:t> осіб.</a:t>
            </a:r>
            <a:endParaRPr lang="ru-RU" sz="2000" dirty="0"/>
          </a:p>
          <a:p>
            <a:pPr lvl="0"/>
            <a:r>
              <a:rPr lang="uk-UA" sz="2000" dirty="0" err="1"/>
              <a:t>Відряджень</a:t>
            </a:r>
            <a:r>
              <a:rPr lang="uk-UA" sz="2000" dirty="0"/>
              <a:t> службових (директора  Центру) – </a:t>
            </a:r>
            <a:r>
              <a:rPr lang="ru-RU" sz="2000" dirty="0"/>
              <a:t>24</a:t>
            </a:r>
            <a:r>
              <a:rPr lang="uk-UA" sz="2000" dirty="0"/>
              <a:t>, в тому числі </a:t>
            </a:r>
            <a:endParaRPr lang="ru-RU" sz="2000" dirty="0"/>
          </a:p>
          <a:p>
            <a:pPr lvl="0"/>
            <a:r>
              <a:rPr lang="uk-UA" sz="2000" dirty="0"/>
              <a:t>у І семестрі  - </a:t>
            </a:r>
            <a:r>
              <a:rPr lang="en-US" sz="2000" dirty="0"/>
              <a:t>13</a:t>
            </a:r>
            <a:r>
              <a:rPr lang="uk-UA" sz="2000" dirty="0"/>
              <a:t>;</a:t>
            </a:r>
            <a:endParaRPr lang="ru-RU" sz="2000" dirty="0"/>
          </a:p>
          <a:p>
            <a:pPr lvl="0"/>
            <a:r>
              <a:rPr lang="uk-UA" sz="2000" dirty="0"/>
              <a:t>у ІІ семестрі – 11.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3308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u="sng" dirty="0"/>
              <a:t>При підготовці до нового навчального року  та протягом І семестру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u="sng" dirty="0" err="1"/>
              <a:t>використано</a:t>
            </a:r>
            <a:r>
              <a:rPr lang="ru-RU" sz="2800" u="sng" dirty="0"/>
              <a:t>  </a:t>
            </a:r>
            <a:r>
              <a:rPr lang="en-US" sz="2800" u="sng" dirty="0"/>
              <a:t>77808.63</a:t>
            </a:r>
            <a:r>
              <a:rPr lang="ru-RU" sz="2800" u="sng" dirty="0"/>
              <a:t> грн</a:t>
            </a:r>
            <a:r>
              <a:rPr lang="ru-RU" sz="2800" u="sng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/>
              <a:t> </a:t>
            </a:r>
            <a:r>
              <a:rPr lang="en-US" u="sng" dirty="0" smtClean="0"/>
              <a:t>I</a:t>
            </a:r>
            <a:r>
              <a:rPr lang="ru-RU" u="sng" dirty="0" smtClean="0"/>
              <a:t> Семестр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вентиляційного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 для </a:t>
            </a:r>
            <a:r>
              <a:rPr lang="ru-RU" dirty="0" err="1"/>
              <a:t>укриття</a:t>
            </a:r>
            <a:r>
              <a:rPr lang="ru-RU" dirty="0"/>
              <a:t> – 11586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централізованого</a:t>
            </a:r>
            <a:r>
              <a:rPr lang="ru-RU" dirty="0"/>
              <a:t> </a:t>
            </a:r>
            <a:r>
              <a:rPr lang="ru-RU" dirty="0" err="1"/>
              <a:t>пожежного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- 11 000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Технічне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систем очистки </a:t>
            </a:r>
            <a:r>
              <a:rPr lang="ru-RU" dirty="0" err="1"/>
              <a:t>питної</a:t>
            </a:r>
            <a:r>
              <a:rPr lang="ru-RU" dirty="0"/>
              <a:t> води  - 9996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ТО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газопостачання</a:t>
            </a:r>
            <a:r>
              <a:rPr lang="ru-RU" dirty="0"/>
              <a:t> – 2217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Охоронні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- 4120 </a:t>
            </a:r>
            <a:r>
              <a:rPr lang="ru-RU" dirty="0" err="1"/>
              <a:t>грн</a:t>
            </a:r>
            <a:r>
              <a:rPr lang="ru-RU" dirty="0"/>
              <a:t> ;</a:t>
            </a:r>
          </a:p>
          <a:p>
            <a:pPr lvl="0"/>
            <a:r>
              <a:rPr lang="ru-RU" dirty="0" err="1"/>
              <a:t>Медичний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- 3720 </a:t>
            </a:r>
            <a:r>
              <a:rPr lang="ru-RU" dirty="0" err="1"/>
              <a:t>грн</a:t>
            </a:r>
            <a:r>
              <a:rPr lang="ru-RU" dirty="0"/>
              <a:t> ;</a:t>
            </a:r>
          </a:p>
          <a:p>
            <a:pPr lvl="0"/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ДПД – 1170 </a:t>
            </a:r>
            <a:r>
              <a:rPr lang="ru-RU" dirty="0" err="1"/>
              <a:t>грн</a:t>
            </a:r>
            <a:r>
              <a:rPr lang="ru-RU" dirty="0"/>
              <a:t> ;</a:t>
            </a:r>
          </a:p>
          <a:p>
            <a:pPr lvl="0"/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протиепідемічних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-  4050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 </a:t>
            </a:r>
            <a:r>
              <a:rPr lang="ru-RU" dirty="0" err="1"/>
              <a:t>Технічне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вогнегасників</a:t>
            </a:r>
            <a:r>
              <a:rPr lang="ru-RU" dirty="0"/>
              <a:t> -12870,60 </a:t>
            </a:r>
            <a:r>
              <a:rPr lang="ru-RU" dirty="0" err="1"/>
              <a:t>грн</a:t>
            </a:r>
            <a:r>
              <a:rPr lang="ru-RU" dirty="0"/>
              <a:t> ;</a:t>
            </a:r>
          </a:p>
          <a:p>
            <a:pPr lvl="0"/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- 6700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димових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- 1200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Доплата </a:t>
            </a:r>
            <a:r>
              <a:rPr lang="ru-RU" dirty="0" err="1"/>
              <a:t>працівникам</a:t>
            </a:r>
            <a:r>
              <a:rPr lang="ru-RU" dirty="0"/>
              <a:t> за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7993,99 грн.</a:t>
            </a:r>
          </a:p>
          <a:p>
            <a:pPr lvl="0"/>
            <a:r>
              <a:rPr lang="ru-RU" dirty="0" err="1"/>
              <a:t>Бактеріологічне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- 1185,04</a:t>
            </a:r>
            <a:r>
              <a:rPr lang="en-US" dirty="0"/>
              <a:t> </a:t>
            </a:r>
            <a:r>
              <a:rPr lang="en-US" dirty="0" err="1"/>
              <a:t>грн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131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u="sng" dirty="0"/>
              <a:t>При підготовці до нового навчального року  та протягом </a:t>
            </a:r>
            <a:r>
              <a:rPr lang="uk-UA" sz="2800" u="sng" dirty="0" smtClean="0"/>
              <a:t>ІІ </a:t>
            </a:r>
            <a:r>
              <a:rPr lang="uk-UA" sz="2800" u="sng" dirty="0"/>
              <a:t>семестру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u="sng" dirty="0" err="1"/>
              <a:t>використано</a:t>
            </a:r>
            <a:r>
              <a:rPr lang="ru-RU" sz="2800" u="sng" dirty="0"/>
              <a:t>  43250,46 грн.</a:t>
            </a:r>
            <a:r>
              <a:rPr lang="ru-RU" sz="2800" b="1" dirty="0"/>
              <a:t> </a:t>
            </a:r>
            <a:r>
              <a:rPr lang="ru-RU" sz="2800" b="1" dirty="0">
                <a:latin typeface="Arial"/>
                <a:ea typeface="Times New Roman"/>
              </a:rPr>
              <a:t>(</a:t>
            </a:r>
            <a:r>
              <a:rPr lang="ru-RU" sz="2800" b="1" dirty="0" err="1">
                <a:latin typeface="Arial"/>
                <a:ea typeface="Times New Roman"/>
              </a:rPr>
              <a:t>продовження</a:t>
            </a:r>
            <a:r>
              <a:rPr lang="ru-RU" sz="2800" b="1" dirty="0">
                <a:latin typeface="Arial"/>
                <a:ea typeface="Times New Roman"/>
              </a:rPr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/>
              <a:t> </a:t>
            </a:r>
            <a:r>
              <a:rPr lang="en-US" u="sng" dirty="0" smtClean="0"/>
              <a:t>II </a:t>
            </a:r>
            <a:r>
              <a:rPr lang="ru-RU" u="sng" dirty="0"/>
              <a:t>Семестр</a:t>
            </a:r>
            <a:r>
              <a:rPr lang="ru-RU" b="1" u="sng" dirty="0"/>
              <a:t> </a:t>
            </a:r>
            <a:r>
              <a:rPr lang="uk-UA" b="1" u="sng" dirty="0"/>
              <a:t> </a:t>
            </a:r>
            <a:endParaRPr lang="ru-RU" dirty="0"/>
          </a:p>
          <a:p>
            <a:pPr lvl="0"/>
            <a:r>
              <a:rPr lang="ru-RU" dirty="0" err="1" smtClean="0"/>
              <a:t>Медичний</a:t>
            </a:r>
            <a:r>
              <a:rPr lang="ru-RU" dirty="0" smtClean="0"/>
              <a:t> </a:t>
            </a: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-17671 </a:t>
            </a:r>
            <a:r>
              <a:rPr lang="ru-RU" dirty="0" err="1"/>
              <a:t>грн</a:t>
            </a:r>
            <a:r>
              <a:rPr lang="ru-RU" dirty="0"/>
              <a:t> ;</a:t>
            </a:r>
          </a:p>
          <a:p>
            <a:pPr lvl="0"/>
            <a:r>
              <a:rPr lang="ru-RU" dirty="0" err="1"/>
              <a:t>Бактеріологічне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- 1185,04 тис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Бактеріологічне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води - 952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- 2400 </a:t>
            </a:r>
            <a:r>
              <a:rPr lang="ru-RU" dirty="0" err="1"/>
              <a:t>грн</a:t>
            </a:r>
            <a:r>
              <a:rPr lang="ru-RU" dirty="0"/>
              <a:t> ;</a:t>
            </a:r>
          </a:p>
          <a:p>
            <a:pPr lvl="0"/>
            <a:r>
              <a:rPr lang="ru-RU" dirty="0"/>
              <a:t>Доплата </a:t>
            </a:r>
            <a:r>
              <a:rPr lang="ru-RU" dirty="0" err="1"/>
              <a:t>працівникам</a:t>
            </a:r>
            <a:r>
              <a:rPr lang="ru-RU" dirty="0"/>
              <a:t> за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– 13129,92 </a:t>
            </a:r>
            <a:r>
              <a:rPr lang="ru-RU" dirty="0" err="1"/>
              <a:t>грн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спецхарчування</a:t>
            </a:r>
            <a:r>
              <a:rPr lang="ru-RU" dirty="0"/>
              <a:t> ( молока) - 1732,50 </a:t>
            </a:r>
            <a:r>
              <a:rPr lang="ru-RU" dirty="0" err="1"/>
              <a:t>грн</a:t>
            </a:r>
            <a:r>
              <a:rPr lang="ru-RU" dirty="0"/>
              <a:t> ;</a:t>
            </a:r>
          </a:p>
          <a:p>
            <a:pPr lvl="0"/>
            <a:r>
              <a:rPr lang="ru-RU" dirty="0" err="1"/>
              <a:t>Охоронні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- 6180 грн.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82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6000" b="1" dirty="0">
                <a:solidFill>
                  <a:srgbClr val="FF0000"/>
                </a:solidFill>
              </a:rPr>
              <a:t>Дякую за увагу.</a:t>
            </a:r>
            <a:endParaRPr lang="ru-RU" sz="6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uk-UA" sz="6000" b="1" dirty="0">
                <a:solidFill>
                  <a:srgbClr val="FF0000"/>
                </a:solidFill>
              </a:rPr>
              <a:t> </a:t>
            </a:r>
            <a:endParaRPr lang="ru-RU" sz="6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uk-UA" sz="6000" b="1" dirty="0">
                <a:solidFill>
                  <a:srgbClr val="FF0000"/>
                </a:solidFill>
              </a:rPr>
              <a:t>Запрошую до обговорення.</a:t>
            </a:r>
            <a:endParaRPr lang="ru-RU" sz="60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11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План прийому на 2022 рік та фактичне </a:t>
            </a:r>
            <a:r>
              <a:rPr lang="uk-UA" dirty="0" smtClean="0"/>
              <a:t>виконання: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2027219"/>
              </p:ext>
            </p:extLst>
          </p:nvPr>
        </p:nvGraphicFramePr>
        <p:xfrm>
          <a:off x="323528" y="1447800"/>
          <a:ext cx="864096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183"/>
                <a:gridCol w="880603"/>
                <a:gridCol w="960658"/>
                <a:gridCol w="880603"/>
                <a:gridCol w="880603"/>
                <a:gridCol w="960658"/>
                <a:gridCol w="800549"/>
                <a:gridCol w="892103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Професія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СПТУ/ТУ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Виконання плану прийому,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зд.ос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груп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зд.ос.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груп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зд.ос.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груп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Слюсар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з ремонту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колісних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транспортних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засобів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Водій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автотранспортних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засобів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категорія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С)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(гр.44 </a:t>
                      </a:r>
                      <a:r>
                        <a:rPr lang="uk-UA" sz="20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сл</a:t>
                      </a: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ТУ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100,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100,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Arial Black"/>
                          <a:ea typeface="Times New Roman"/>
                        </a:rPr>
                        <a:t>РАЗОМ ПО ЦЕНТРУ: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>
                          <a:effectLst/>
                          <a:latin typeface="Arial Black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>
                          <a:effectLst/>
                          <a:latin typeface="Arial Black"/>
                          <a:ea typeface="Times New Roman"/>
                        </a:rPr>
                        <a:t>105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>
                          <a:effectLst/>
                          <a:latin typeface="Arial Black"/>
                          <a:ea typeface="Times New Roman"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>
                          <a:effectLst/>
                          <a:latin typeface="Arial Black"/>
                          <a:ea typeface="Times New Roman"/>
                        </a:rPr>
                        <a:t>105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>
                          <a:effectLst/>
                          <a:latin typeface="Arial Black"/>
                          <a:ea typeface="Times New Roman"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effectLst/>
                          <a:latin typeface="Arial Black"/>
                          <a:ea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effectLst/>
                          <a:latin typeface="Arial Black"/>
                          <a:ea typeface="Times New Roman"/>
                        </a:rPr>
                        <a:t>83,3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8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Відрахування баз отримання РК: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084189"/>
              </p:ext>
            </p:extLst>
          </p:nvPr>
        </p:nvGraphicFramePr>
        <p:xfrm>
          <a:off x="914400" y="1447800"/>
          <a:ext cx="7772400" cy="4790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125 ТМ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dirty="0" err="1">
                          <a:effectLst/>
                          <a:latin typeface="Times New Roman"/>
                          <a:ea typeface="Calibri"/>
                        </a:rPr>
                        <a:t>кл.керівник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/>
                          <a:ea typeface="Calibri"/>
                        </a:rPr>
                        <a:t>Портянник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 Ю.В. </a:t>
                      </a:r>
                      <a:r>
                        <a:rPr lang="uk-UA" sz="1600" dirty="0" err="1">
                          <a:effectLst/>
                          <a:latin typeface="Times New Roman"/>
                          <a:ea typeface="Calibri"/>
                        </a:rPr>
                        <a:t>Міхненко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 О.Л.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майстер в/н </a:t>
                      </a:r>
                      <a:r>
                        <a:rPr lang="uk-UA" sz="1600" dirty="0" err="1">
                          <a:effectLst/>
                          <a:latin typeface="Times New Roman"/>
                          <a:ea typeface="Calibri"/>
                        </a:rPr>
                        <a:t>Онішко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 О.М.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293370">
                        <a:lnSpc>
                          <a:spcPct val="115000"/>
                        </a:lnSpc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9080" algn="ctr">
                        <a:lnSpc>
                          <a:spcPct val="115000"/>
                        </a:lnSpc>
                      </a:pPr>
                      <a:r>
                        <a:rPr lang="uk-UA" sz="1600" dirty="0" err="1">
                          <a:effectLst/>
                          <a:latin typeface="Times New Roman"/>
                          <a:ea typeface="Calibri"/>
                        </a:rPr>
                        <a:t>Мисак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uk-UA" sz="1600" dirty="0" err="1">
                          <a:effectLst/>
                          <a:latin typeface="Times New Roman"/>
                          <a:ea typeface="Calibri"/>
                        </a:rPr>
                        <a:t>Палфій</a:t>
                      </a: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За власним бажанням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9080" algn="ctr"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Гришко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За невик. н/ плану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 та н/пр.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46 кух.МРО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кл.керівник Гречковська С.Д.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майстер в/н Крохмаль С.Г.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15000"/>
                        </a:lnSpc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Сироватко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За власним бажанням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45 кух.оф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кл.керівник Кражан О.Д.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майстер в/н Радченко Г.П.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15000"/>
                        </a:lnSpc>
                      </a:pPr>
                      <a:r>
                        <a:rPr lang="uk-UA" sz="16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Бойко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uk-UA" sz="1600" dirty="0">
                          <a:effectLst/>
                          <a:latin typeface="Times New Roman"/>
                          <a:ea typeface="Calibri"/>
                        </a:rPr>
                        <a:t>За власним бажанням (продовжила навчання у ЗЗСО)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687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Достроковий випуск (отримали </a:t>
            </a:r>
            <a:r>
              <a:rPr lang="uk-UA" b="1" dirty="0" err="1"/>
              <a:t>св</a:t>
            </a:r>
            <a:r>
              <a:rPr lang="uk-UA" b="1" dirty="0"/>
              <a:t>.-во про здобуття РК):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2862269"/>
              </p:ext>
            </p:extLst>
          </p:nvPr>
        </p:nvGraphicFramePr>
        <p:xfrm>
          <a:off x="251520" y="1447800"/>
          <a:ext cx="8640960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520280"/>
                <a:gridCol w="936104"/>
                <a:gridCol w="1728192"/>
                <a:gridCol w="172819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111760" algn="ctr"/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 </a:t>
                      </a:r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кух.оф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кл.керівник</a:t>
                      </a: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Троян І.П.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  <a:p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майстер в/н Лисенко Т.М.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248920" indent="-8890" algn="ctr"/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Терентьєва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невик. н/пл. та н/пр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Почоменко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власним бажанням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11760" algn="ctr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123 ТМ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кл.керівник Христенко Ю.О.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майстер в/н Оніпко О.В.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8920" indent="-8890" algn="ctr"/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Громов, Назаренко, Чамара, Семенюк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невик. н/пл. та н/пр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11760" algn="ctr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 кух.конд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кл.керівник Котенко А.О.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майстер в/н Кулик В.М.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8920" indent="-8890" algn="ctr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Перевертайло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невик. н/пл. та н/пр.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11760" algn="ctr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 кух.МРО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кл.керівник Гречковська С.Д.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майстер в/н Крохмаль С.Г.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8920" indent="-8890" algn="ctr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Лизуненко</a:t>
                      </a: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Тимченко, </a:t>
                      </a:r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Мисак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власним бажанням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11760" algn="ctr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44 кух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кл.керівник Марусенко О.В.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майстер в/н Ярошенко Н.М.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8920" indent="-8890" algn="ctr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Сківіцький</a:t>
                      </a: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власним бажанням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11760" algn="ctr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121 ТМ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кл.керівник Христенко В.М.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  <a:p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майстер в/н Приходько В.І.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8920" indent="-8890" algn="ctr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uk-UA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Антонов, Коляда, Куценко, Счьотчіков</a:t>
                      </a:r>
                      <a:endParaRPr lang="ru-RU" sz="14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невик</a:t>
                      </a: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н/</a:t>
                      </a:r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</a:t>
                      </a:r>
                      <a:r>
                        <a:rPr lang="uk-UA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та н/</a:t>
                      </a:r>
                      <a:r>
                        <a:rPr lang="uk-UA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73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Перепідготовка слухачів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1. Тракторист-машиніст сільськогосподарського (лісогосподарського) виробництва (категорії А1) (03.10.2022-30.03.2023) –  20 осіб.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(відраховано 1 особу за невиконання вимог навчального плану та навчальних програм та 1 особу за власним бажанням).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Слюсар з ремонту сільськогосподарських машин та устаткування  (1-2 розряд) (20.02.2023 -01.06.2023) –  17 осіб.</a:t>
            </a:r>
            <a:endParaRPr lang="ru-RU" dirty="0"/>
          </a:p>
          <a:p>
            <a:pPr marL="0" indent="0">
              <a:buNone/>
            </a:pPr>
            <a:r>
              <a:rPr lang="uk-UA" u="sng" dirty="0"/>
              <a:t>Всього: 37 осіб + 2 відраховано.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883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Підвищили кваліфікацію: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1. Тракторист-машиніст сільськогосподарського (лісогосподарського) виробництва (категорії А2) (04.10.2022 - 24.11.2022) –  18 осіб.  (відраховано     </a:t>
            </a:r>
            <a:r>
              <a:rPr lang="uk-UA" dirty="0" smtClean="0"/>
              <a:t>                                </a:t>
            </a:r>
            <a:r>
              <a:rPr lang="uk-UA" dirty="0"/>
              <a:t>1 особу за невиконання вимог навчального плану та навчальних програм).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Тракторист-машиніст сільськогосподарського (лісогосподарського) виробництва (категорії В1) (05.10.2022-16.11.22) –  19 осіб.  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Тракторист-машиніст сільськогосподарського (лісогосподарського) виробництва (категорії В1) (01.05.2023-13.06.2023) –  19 осіб.   </a:t>
            </a:r>
            <a:endParaRPr lang="ru-RU" dirty="0"/>
          </a:p>
          <a:p>
            <a:pPr marL="0" indent="0">
              <a:buNone/>
            </a:pPr>
            <a:r>
              <a:rPr lang="uk-UA" u="sng" dirty="0"/>
              <a:t>Всього  - 56 особа + 1 відраховано.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89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/>
              <a:t>Викладачами з/о предметів в онлайн-форматі проведено І етапи 13 олімпіад та конкурсів, у яких взяли участь 140 здобувачів освіти</a:t>
            </a:r>
            <a:r>
              <a:rPr lang="uk-UA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err="1" smtClean="0"/>
              <a:t>укр</a:t>
            </a:r>
            <a:r>
              <a:rPr lang="uk-UA" dirty="0"/>
              <a:t>. мови  та української  л-ри;</a:t>
            </a:r>
            <a:endParaRPr lang="ru-RU" dirty="0"/>
          </a:p>
          <a:p>
            <a:pPr lvl="0"/>
            <a:r>
              <a:rPr lang="uk-UA" dirty="0"/>
              <a:t>зарубіжної л-ри;</a:t>
            </a:r>
            <a:endParaRPr lang="ru-RU" dirty="0"/>
          </a:p>
          <a:p>
            <a:pPr lvl="0"/>
            <a:r>
              <a:rPr lang="uk-UA" dirty="0"/>
              <a:t>громадянської освіти;</a:t>
            </a:r>
            <a:endParaRPr lang="ru-RU" dirty="0"/>
          </a:p>
          <a:p>
            <a:pPr lvl="0"/>
            <a:r>
              <a:rPr lang="uk-UA" dirty="0"/>
              <a:t>інформатики;</a:t>
            </a:r>
            <a:endParaRPr lang="ru-RU" dirty="0"/>
          </a:p>
          <a:p>
            <a:pPr lvl="0"/>
            <a:r>
              <a:rPr lang="uk-UA" dirty="0"/>
              <a:t>фізики та астрономії;</a:t>
            </a:r>
            <a:endParaRPr lang="ru-RU" dirty="0"/>
          </a:p>
          <a:p>
            <a:pPr lvl="0"/>
            <a:r>
              <a:rPr lang="uk-UA" dirty="0"/>
              <a:t>хімії;</a:t>
            </a:r>
            <a:endParaRPr lang="ru-RU" dirty="0"/>
          </a:p>
          <a:p>
            <a:pPr lvl="0"/>
            <a:r>
              <a:rPr lang="uk-UA" dirty="0"/>
              <a:t>математики;</a:t>
            </a:r>
            <a:endParaRPr lang="ru-RU" dirty="0"/>
          </a:p>
          <a:p>
            <a:pPr lvl="0"/>
            <a:r>
              <a:rPr lang="uk-UA" dirty="0"/>
              <a:t>історії України;</a:t>
            </a:r>
            <a:endParaRPr lang="ru-RU" dirty="0"/>
          </a:p>
          <a:p>
            <a:pPr lvl="0"/>
            <a:r>
              <a:rPr lang="uk-UA" dirty="0"/>
              <a:t>географії;</a:t>
            </a:r>
            <a:endParaRPr lang="ru-RU" dirty="0"/>
          </a:p>
          <a:p>
            <a:pPr lvl="0"/>
            <a:r>
              <a:rPr lang="uk-UA" dirty="0"/>
              <a:t>біології та екології;</a:t>
            </a:r>
            <a:endParaRPr lang="ru-RU" dirty="0"/>
          </a:p>
          <a:p>
            <a:pPr lvl="0"/>
            <a:r>
              <a:rPr lang="uk-UA" dirty="0"/>
              <a:t>іноземної мови;</a:t>
            </a:r>
            <a:endParaRPr lang="ru-RU" dirty="0"/>
          </a:p>
          <a:p>
            <a:pPr lvl="0"/>
            <a:r>
              <a:rPr lang="uk-UA" dirty="0"/>
              <a:t>мовно-літературний конкурс ім. Т. Шевченка;</a:t>
            </a:r>
            <a:endParaRPr lang="ru-RU" dirty="0"/>
          </a:p>
          <a:p>
            <a:pPr lvl="0"/>
            <a:r>
              <a:rPr lang="uk-UA" dirty="0"/>
              <a:t>конкурс знавців української мови ім. П. Яцика.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652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2324</Words>
  <Application>Microsoft Office PowerPoint</Application>
  <PresentationFormat>Экран (4:3)</PresentationFormat>
  <Paragraphs>962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Справедливость</vt:lpstr>
      <vt:lpstr>ЗВІТ  директора Центру Раїси Мокрій про роботу в 2022/2023 навчальному році  перед колективом Міжрегіонального центру та громадськістю </vt:lpstr>
      <vt:lpstr>План прийому на 2022 рік та фактичне виконання:</vt:lpstr>
      <vt:lpstr>План прийому на 2022 рік та фактичне виконання:</vt:lpstr>
      <vt:lpstr>План прийому на 2022 рік та фактичне виконання:</vt:lpstr>
      <vt:lpstr>Відрахування баз отримання РК:</vt:lpstr>
      <vt:lpstr>Достроковий випуск (отримали св.-во про здобуття РК):</vt:lpstr>
      <vt:lpstr>Перепідготовка слухачів:</vt:lpstr>
      <vt:lpstr>Підвищили кваліфікацію:</vt:lpstr>
      <vt:lpstr>Викладачами з/о предметів в онлайн-форматі проведено І етапи 13 олімпіад та конкурсів, у яких взяли участь 140 здобувачів освіти:</vt:lpstr>
      <vt:lpstr>Проведено 6 предметних тижнів: </vt:lpstr>
      <vt:lpstr>У 2022 – 2023 н.р. у закладі освіти  працювали 4 методичні комісії:</vt:lpstr>
      <vt:lpstr>Посівні площі та урожайність с-г культур у 2022 році </vt:lpstr>
      <vt:lpstr>Реалізація с-г продукції вирощеної у 2022 році</vt:lpstr>
      <vt:lpstr>Посівні площі 2023 року</vt:lpstr>
      <vt:lpstr>Використання коштів спеціального фонду за 2022- 2023 н.р.</vt:lpstr>
      <vt:lpstr>Використання коштів спеціального фонду за 2022- 2023 н.р. (продовження)</vt:lpstr>
      <vt:lpstr>Використання коштів спеціального фонду за 2022- 2023 н.р. (продовження)</vt:lpstr>
      <vt:lpstr>Закуплені матеріальні цінності протягом 2022/2023 навчального року (спеціальний фонд)</vt:lpstr>
      <vt:lpstr>Закуплені матеріальні цінності протягом 2022/2023 навчального року (спеціальний фонд) (продовження)</vt:lpstr>
      <vt:lpstr>Закуплені матеріальні цінності протягом 2022/2023 навчального року (спеціальний фонд) (продовження)</vt:lpstr>
      <vt:lpstr>Закуплені матеріальні цінності протягом 2022/2023 навчального року (спеціальний фонд) (продовження)</vt:lpstr>
      <vt:lpstr>Закуплені матеріальні цінності протягом 2022/2023 навчального року (спеціальний фонд) (продовження)</vt:lpstr>
      <vt:lpstr>Благодійна допомога в натуральній формі, отримана протягом  2022/2023 н.р.</vt:lpstr>
      <vt:lpstr>Використано коштів загального  фонду у 2022/2023 навчальному році  (обласний бюджет)</vt:lpstr>
      <vt:lpstr>Використано коштів загального  фонду у 2022/2023 навчальному році  (обласний бюджет) (продовження)</vt:lpstr>
      <vt:lpstr>Використано коштів загального  фонду у 2022/2023 навчальному році  (обласний бюджет) (продовження)</vt:lpstr>
      <vt:lpstr>Використано коштів загального  фонду у 2022/2023 (освітньої субвенції)</vt:lpstr>
      <vt:lpstr>Закуплені матеріальні цінності протягом 2022-2023 н.р.  (загальний фонд):</vt:lpstr>
      <vt:lpstr>2022-2023 навчальний рік</vt:lpstr>
      <vt:lpstr>У 2022-2023 н.р. пройшли курси підвищення кваліфікації:</vt:lpstr>
      <vt:lpstr>4 педагогічні працівники Центру пройшли чергову атестацію. Результати такі: </vt:lpstr>
      <vt:lpstr>Протягом навчального року проведено засідань: </vt:lpstr>
      <vt:lpstr>За погодженням із профспілковим комітетом проводилося заохочення працівників.</vt:lpstr>
      <vt:lpstr>Протягом навчального року, станом на 15.06.2023 року, було підготовлено розпорядчі та інші документи (продовження):                                  </vt:lpstr>
      <vt:lpstr>Протягом навчального року, станом на 15.06.2023 року, було підготовлено розпорядчі та інші документи (продовження):                                  </vt:lpstr>
      <vt:lpstr>При підготовці до нового навчального року  та протягом І семестру використано  77808.63 грн.</vt:lpstr>
      <vt:lpstr>При підготовці до нового навчального року  та протягом ІІ семестру використано  43250,46 грн. (продовження)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 директора Центру Раїси Мокрій про роботу в 2022/2023 навчальному році  перед колективом Міжрегіонального центру та громадськістю</dc:title>
  <dc:creator>Oblik</dc:creator>
  <cp:lastModifiedBy>Oblik</cp:lastModifiedBy>
  <cp:revision>11</cp:revision>
  <cp:lastPrinted>2023-06-26T09:35:31Z</cp:lastPrinted>
  <dcterms:created xsi:type="dcterms:W3CDTF">2023-06-26T07:52:09Z</dcterms:created>
  <dcterms:modified xsi:type="dcterms:W3CDTF">2023-06-26T09:44:12Z</dcterms:modified>
</cp:coreProperties>
</file>