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E3A96C7-A11A-4F09-A224-9CCEC799E149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440A2FE-F3E7-49AD-8B4B-78080B40E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F9BF2B8-EE81-483F-BAE5-805FD095267D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0F08E86-47CE-4D94-990C-3B5B185706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956792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ЗВІТ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>адміністрації Центру про стан виконання зобов’язань Колективного договору між адміністрацією та  профспілковим   </a:t>
            </a:r>
            <a:r>
              <a:rPr lang="uk-UA" sz="2800" dirty="0" smtClean="0">
                <a:solidFill>
                  <a:schemeClr val="bg1"/>
                </a:solidFill>
              </a:rPr>
              <a:t>комітетом</a:t>
            </a:r>
            <a:br>
              <a:rPr lang="uk-UA" sz="2800" dirty="0" smtClean="0">
                <a:solidFill>
                  <a:schemeClr val="bg1"/>
                </a:solidFill>
              </a:rPr>
            </a:br>
            <a:r>
              <a:rPr lang="uk-UA" sz="2800" dirty="0">
                <a:solidFill>
                  <a:schemeClr val="bg1"/>
                </a:solidFill>
              </a:rPr>
              <a:t/>
            </a:r>
            <a:br>
              <a:rPr lang="uk-UA" sz="2800" dirty="0">
                <a:solidFill>
                  <a:schemeClr val="bg1"/>
                </a:solidFill>
              </a:rPr>
            </a:br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2800" dirty="0"/>
              <a:t>Міжрегіонального центру  професійної перепідготовки звільнених у запас військовослужбовців м. Хорол Полтавської області на 2017-2020 роки, в І півріччі  2023 </a:t>
            </a:r>
            <a:r>
              <a:rPr lang="uk-UA" sz="2800" dirty="0" smtClean="0"/>
              <a:t>року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55421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1152128"/>
          </a:xfrm>
        </p:spPr>
        <p:txBody>
          <a:bodyPr>
            <a:noAutofit/>
          </a:bodyPr>
          <a:lstStyle/>
          <a:p>
            <a:r>
              <a:rPr lang="uk-UA" sz="3600" dirty="0"/>
              <a:t> </a:t>
            </a:r>
            <a:r>
              <a:rPr lang="uk-UA" sz="3600" b="1" i="1" dirty="0"/>
              <a:t>Благодійна допомога в натуральній формі  о</a:t>
            </a:r>
            <a:r>
              <a:rPr lang="uk-UA" sz="3600" b="1" i="1" dirty="0" smtClean="0"/>
              <a:t>тримана </a:t>
            </a:r>
            <a:r>
              <a:rPr lang="uk-UA" sz="3600" b="1" i="1" dirty="0"/>
              <a:t>у 2023 р.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371730"/>
              </p:ext>
            </p:extLst>
          </p:nvPr>
        </p:nvGraphicFramePr>
        <p:xfrm>
          <a:off x="827584" y="1628800"/>
          <a:ext cx="7543800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384376"/>
                <a:gridCol w="936104"/>
                <a:gridCol w="994480"/>
                <a:gridCol w="150876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"/>
                          <a:ea typeface="Times New Roman"/>
                        </a:rPr>
                        <a:t>Меблі для конференц-залу: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Стілець учнівський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Arial CYR"/>
                          <a:ea typeface="Times New Roman"/>
                        </a:rPr>
                        <a:t>35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Arial CYR"/>
                          <a:ea typeface="Times New Roman"/>
                        </a:rPr>
                        <a:t>38325,00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 CYR"/>
                          <a:ea typeface="Times New Roman"/>
                        </a:rPr>
                        <a:t>ПММ, в </a:t>
                      </a:r>
                      <a:r>
                        <a:rPr lang="uk-UA" sz="2000" b="1" i="1" dirty="0" err="1">
                          <a:effectLst/>
                          <a:latin typeface="Arial CYR"/>
                          <a:ea typeface="Times New Roman"/>
                        </a:rPr>
                        <a:t>т.ч</a:t>
                      </a:r>
                      <a:r>
                        <a:rPr lang="uk-UA" sz="2000" b="1" i="1" dirty="0">
                          <a:effectLst/>
                          <a:latin typeface="Arial CYR"/>
                          <a:ea typeface="Times New Roman"/>
                        </a:rPr>
                        <a:t>.: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CYR"/>
                          <a:ea typeface="Times New Roman"/>
                        </a:rPr>
                        <a:t>61426,31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Бензин А-95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312,85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14968,60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Дизельне пальне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1045,12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46457,71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70C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Arial CYR"/>
                          <a:ea typeface="Times New Roman"/>
                        </a:rPr>
                        <a:t>99751,31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3668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Атестація педагогічних працівників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Результати такі:</a:t>
            </a:r>
            <a:r>
              <a:rPr lang="uk-UA" dirty="0"/>
              <a:t> 1 майстер в/н відповідає раніше присвоєному 13 тарифному розряду, 2 викладачі відповідають раніше присвоєній кваліфікаційній категорії «Спеціаліст вищої категорії», 1 викладач відповідає раніше присвоєній кваліфікаційній категорії «Спеціаліст першої категорії» та 1 викладач  відповідає раніше присвоєному педагогічному званню «Викладач-методист».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9710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Протягом</a:t>
            </a:r>
            <a:r>
              <a:rPr lang="ru-RU" b="1" dirty="0"/>
              <a:t>  І </a:t>
            </a:r>
            <a:r>
              <a:rPr lang="ru-RU" b="1" dirty="0" err="1"/>
              <a:t>півріччя</a:t>
            </a:r>
            <a:r>
              <a:rPr lang="ru-RU" b="1" dirty="0"/>
              <a:t>  202</a:t>
            </a:r>
            <a:r>
              <a:rPr lang="uk-UA" b="1" dirty="0"/>
              <a:t>3</a:t>
            </a:r>
            <a:r>
              <a:rPr lang="ru-RU" b="1" dirty="0"/>
              <a:t> року на заходи </a:t>
            </a:r>
            <a:r>
              <a:rPr lang="ru-RU" b="1" dirty="0" err="1"/>
              <a:t>охорони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b="1" dirty="0"/>
              <a:t>, </a:t>
            </a:r>
            <a:r>
              <a:rPr lang="ru-RU" b="1" dirty="0" err="1"/>
              <a:t>цивільної</a:t>
            </a:r>
            <a:r>
              <a:rPr lang="ru-RU" b="1" dirty="0"/>
              <a:t>, </a:t>
            </a:r>
            <a:r>
              <a:rPr lang="ru-RU" b="1" dirty="0" err="1"/>
              <a:t>техногенної</a:t>
            </a:r>
            <a:r>
              <a:rPr lang="ru-RU" b="1" dirty="0"/>
              <a:t> та </a:t>
            </a:r>
            <a:r>
              <a:rPr lang="ru-RU" b="1" dirty="0" err="1"/>
              <a:t>пожежної</a:t>
            </a:r>
            <a:r>
              <a:rPr lang="ru-RU" b="1" dirty="0"/>
              <a:t> </a:t>
            </a:r>
            <a:r>
              <a:rPr lang="ru-RU" b="1" dirty="0" err="1"/>
              <a:t>безпеки</a:t>
            </a:r>
            <a:r>
              <a:rPr lang="ru-RU" b="1" dirty="0"/>
              <a:t> </a:t>
            </a:r>
            <a:r>
              <a:rPr lang="ru-RU" b="1" dirty="0" err="1"/>
              <a:t>використано</a:t>
            </a:r>
            <a:r>
              <a:rPr lang="ru-RU" b="1" dirty="0"/>
              <a:t> </a:t>
            </a:r>
            <a:r>
              <a:rPr lang="ru-RU" b="1" dirty="0" err="1"/>
              <a:t>коштів</a:t>
            </a:r>
            <a:r>
              <a:rPr lang="ru-RU" b="1" dirty="0"/>
              <a:t> на суму </a:t>
            </a:r>
            <a:r>
              <a:rPr lang="uk-UA" b="1" dirty="0"/>
              <a:t>43250,36</a:t>
            </a:r>
            <a:r>
              <a:rPr lang="ru-RU" b="1" dirty="0"/>
              <a:t> грн., у </a:t>
            </a:r>
            <a:r>
              <a:rPr lang="ru-RU" b="1" dirty="0" err="1"/>
              <a:t>т.ч</a:t>
            </a:r>
            <a:r>
              <a:rPr lang="ru-RU" b="1" dirty="0"/>
              <a:t>.: 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 err="1"/>
              <a:t>Медичний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працівників-17671 грн.</a:t>
            </a:r>
          </a:p>
          <a:p>
            <a:pPr lvl="0"/>
            <a:r>
              <a:rPr lang="ru-RU" dirty="0" err="1"/>
              <a:t>Бактеріологічне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- 1185,04 тис </a:t>
            </a:r>
            <a:r>
              <a:rPr lang="ru-RU" dirty="0" err="1"/>
              <a:t>грн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 err="1"/>
              <a:t>Бактеріологічне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води- 952 </a:t>
            </a:r>
            <a:r>
              <a:rPr lang="ru-RU" dirty="0" err="1"/>
              <a:t>грн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- 2400 </a:t>
            </a:r>
            <a:r>
              <a:rPr lang="ru-RU" dirty="0" err="1"/>
              <a:t>грн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/>
              <a:t>Доплата </a:t>
            </a:r>
            <a:r>
              <a:rPr lang="ru-RU" dirty="0" err="1"/>
              <a:t>працівникам</a:t>
            </a:r>
            <a:r>
              <a:rPr lang="ru-RU" dirty="0"/>
              <a:t> за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13129,92 </a:t>
            </a:r>
            <a:r>
              <a:rPr lang="ru-RU" dirty="0" err="1"/>
              <a:t>грн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спецхарчування</a:t>
            </a:r>
            <a:r>
              <a:rPr lang="ru-RU" dirty="0"/>
              <a:t> ( молока)-1732,50 </a:t>
            </a:r>
            <a:r>
              <a:rPr lang="ru-RU" dirty="0" err="1"/>
              <a:t>грн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 err="1"/>
              <a:t>Охоронні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-6180 грн.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091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6781800" cy="2664296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Дякую за увагу!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4416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Протягом</a:t>
            </a:r>
            <a:r>
              <a:rPr lang="ru-RU" b="1" dirty="0"/>
              <a:t> І </a:t>
            </a:r>
            <a:r>
              <a:rPr lang="ru-RU" b="1" dirty="0" err="1"/>
              <a:t>півріччя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загального</a:t>
            </a:r>
            <a:r>
              <a:rPr lang="ru-RU" b="1" dirty="0"/>
              <a:t> фонду закладу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профінансовано</a:t>
            </a:r>
            <a:r>
              <a:rPr lang="ru-RU" b="1" dirty="0"/>
              <a:t> </a:t>
            </a:r>
            <a:r>
              <a:rPr lang="ru-RU" b="1" dirty="0" err="1"/>
              <a:t>статті</a:t>
            </a:r>
            <a:r>
              <a:rPr lang="ru-RU" b="1" dirty="0"/>
              <a:t> </a:t>
            </a:r>
            <a:r>
              <a:rPr lang="ru-RU" b="1" dirty="0" err="1"/>
              <a:t>видатків</a:t>
            </a:r>
            <a:r>
              <a:rPr lang="ru-RU" b="1" dirty="0"/>
              <a:t> на </a:t>
            </a:r>
            <a:r>
              <a:rPr lang="ru-RU" b="1" dirty="0" err="1"/>
              <a:t>загальну</a:t>
            </a:r>
            <a:r>
              <a:rPr lang="ru-RU" b="1" dirty="0"/>
              <a:t> суму: </a:t>
            </a:r>
            <a:r>
              <a:rPr lang="uk-UA" b="1" dirty="0"/>
              <a:t>10510886,84</a:t>
            </a:r>
            <a:r>
              <a:rPr lang="ru-RU" b="1" dirty="0"/>
              <a:t> </a:t>
            </a:r>
            <a:r>
              <a:rPr lang="ru-RU" b="1" dirty="0" smtClean="0"/>
              <a:t>грн.</a:t>
            </a:r>
            <a:r>
              <a:rPr lang="uk-UA" b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Заробітна плата  - 4896691,74 грн.</a:t>
            </a:r>
            <a:endParaRPr lang="ru-RU" dirty="0"/>
          </a:p>
          <a:p>
            <a:pPr lvl="0"/>
            <a:r>
              <a:rPr lang="uk-UA" dirty="0"/>
              <a:t>Нарахування на заробітну плату - 1039644,31 грн.</a:t>
            </a:r>
            <a:endParaRPr lang="ru-RU" dirty="0"/>
          </a:p>
          <a:p>
            <a:pPr lvl="0"/>
            <a:r>
              <a:rPr lang="uk-UA" dirty="0"/>
              <a:t>Продукти харчування – 315560,70 грн.</a:t>
            </a:r>
            <a:endParaRPr lang="ru-RU" dirty="0"/>
          </a:p>
          <a:p>
            <a:pPr lvl="0"/>
            <a:r>
              <a:rPr lang="uk-UA" dirty="0"/>
              <a:t>Оплата послуг (крім комунальних): 1045914,94 грн.</a:t>
            </a:r>
            <a:endParaRPr lang="ru-RU" dirty="0"/>
          </a:p>
          <a:p>
            <a:pPr lvl="0"/>
            <a:r>
              <a:rPr lang="uk-UA" dirty="0"/>
              <a:t>Видатки на відрядження – 4800,00 грн.</a:t>
            </a:r>
            <a:endParaRPr lang="ru-RU" dirty="0"/>
          </a:p>
          <a:p>
            <a:pPr lvl="0"/>
            <a:r>
              <a:rPr lang="uk-UA" dirty="0"/>
              <a:t>Комунальні послуги: 1539732,40 грн.</a:t>
            </a:r>
            <a:endParaRPr lang="ru-RU" dirty="0"/>
          </a:p>
          <a:p>
            <a:pPr lvl="0"/>
            <a:r>
              <a:rPr lang="uk-UA" dirty="0"/>
              <a:t>Стипендіальне забезпечення – 1668542,75 грн.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Разом 			  - 10510886,84 грн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1117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/>
              <a:t>Залишки сільськогосподарської продукції у коморі Центру на 01.06.2023</a:t>
            </a:r>
            <a:r>
              <a:rPr lang="uk-UA" sz="3600" b="1" dirty="0" smtClean="0"/>
              <a:t>:</a:t>
            </a:r>
          </a:p>
          <a:p>
            <a:pPr marL="0" indent="0">
              <a:buNone/>
            </a:pPr>
            <a:endParaRPr lang="ru-RU" sz="3600" dirty="0"/>
          </a:p>
          <a:p>
            <a:pPr lvl="0"/>
            <a:r>
              <a:rPr lang="uk-UA" sz="3600" dirty="0"/>
              <a:t>Зернові відходи – 1800 кг </a:t>
            </a:r>
            <a:endParaRPr lang="ru-RU" sz="3600" dirty="0"/>
          </a:p>
          <a:p>
            <a:pPr lvl="0"/>
            <a:r>
              <a:rPr lang="uk-UA" sz="3600" dirty="0"/>
              <a:t>Пшениця – 165940 кг</a:t>
            </a:r>
            <a:endParaRPr lang="ru-RU" sz="3600" dirty="0"/>
          </a:p>
          <a:p>
            <a:pPr lvl="0"/>
            <a:r>
              <a:rPr lang="uk-UA" sz="3600" dirty="0"/>
              <a:t>Соя – 3880 кг</a:t>
            </a:r>
            <a:endParaRPr lang="ru-RU" sz="3600" dirty="0"/>
          </a:p>
          <a:p>
            <a:pPr lvl="0"/>
            <a:r>
              <a:rPr lang="uk-UA" sz="3600" dirty="0"/>
              <a:t>Просо – 5140 кг.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43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600200"/>
          </a:xfrm>
        </p:spPr>
        <p:txBody>
          <a:bodyPr>
            <a:noAutofit/>
          </a:bodyPr>
          <a:lstStyle/>
          <a:p>
            <a:r>
              <a:rPr lang="uk-UA" sz="3600" dirty="0"/>
              <a:t> Використання коштів спеціального фонду за 5 місяців 2023 року: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482618"/>
              </p:ext>
            </p:extLst>
          </p:nvPr>
        </p:nvGraphicFramePr>
        <p:xfrm>
          <a:off x="827088" y="2276475"/>
          <a:ext cx="7543800" cy="392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Заробітна плата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371245,55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Нарахування на з/</a:t>
                      </a:r>
                      <a:r>
                        <a:rPr lang="uk-UA" sz="2000" dirty="0" err="1">
                          <a:effectLst/>
                          <a:latin typeface="Arial"/>
                          <a:ea typeface="Times New Roman"/>
                        </a:rPr>
                        <a:t>пл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80584,36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Предмети, матеріали, обладнання та інвентар, у </a:t>
                      </a:r>
                      <a:r>
                        <a:rPr lang="uk-UA" sz="2000" dirty="0" err="1">
                          <a:effectLst/>
                          <a:latin typeface="Arial"/>
                          <a:ea typeface="Times New Roman"/>
                        </a:rPr>
                        <a:t>т.ч</a:t>
                      </a: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. м'який інвентар та обмундирування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1037359,85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Продукти харчування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33326,49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Оплата послуг (крім комунальних)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117926,47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Видатки на відрядження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17400,00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Інші видатки (ПДВ, 0,3% профком)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15,34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72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600200"/>
          </a:xfrm>
        </p:spPr>
        <p:txBody>
          <a:bodyPr>
            <a:noAutofit/>
          </a:bodyPr>
          <a:lstStyle/>
          <a:p>
            <a:r>
              <a:rPr lang="uk-UA" sz="3600" dirty="0"/>
              <a:t> Використання коштів спеціального фонду за 5 місяців 2023 року: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521057"/>
              </p:ext>
            </p:extLst>
          </p:nvPr>
        </p:nvGraphicFramePr>
        <p:xfrm>
          <a:off x="827088" y="2276475"/>
          <a:ext cx="7543800" cy="246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Оплата електроенергії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5406,47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Оплата інших комунальних послуг 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885,35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Видатки на навчання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3190,00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Придбання обладнання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Сплата ПДВ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114138,00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Разом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Arial"/>
                          <a:ea typeface="Times New Roman"/>
                        </a:rPr>
                        <a:t>1781477,88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88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008112"/>
          </a:xfrm>
        </p:spPr>
        <p:txBody>
          <a:bodyPr>
            <a:noAutofit/>
          </a:bodyPr>
          <a:lstStyle/>
          <a:p>
            <a:r>
              <a:rPr lang="uk-UA" sz="3600" dirty="0"/>
              <a:t> </a:t>
            </a:r>
            <a:r>
              <a:rPr lang="uk-UA" sz="3600" b="1" dirty="0"/>
              <a:t>Закуплені матеріальні цінності у 2023 р. </a:t>
            </a:r>
            <a:r>
              <a:rPr lang="uk-UA" sz="3600" b="1" dirty="0" smtClean="0"/>
              <a:t> (</a:t>
            </a:r>
            <a:r>
              <a:rPr lang="uk-UA" sz="3600" b="1" dirty="0"/>
              <a:t>спеціальний фонд):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987133"/>
              </p:ext>
            </p:extLst>
          </p:nvPr>
        </p:nvGraphicFramePr>
        <p:xfrm>
          <a:off x="827584" y="1628800"/>
          <a:ext cx="75438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384376"/>
                <a:gridCol w="936104"/>
                <a:gridCol w="99448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 CYR"/>
                          <a:ea typeface="Times New Roman"/>
                        </a:rPr>
                        <a:t>Придбано обладнання: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Апарат контрольно-касовий (ЕККА) MINI-T 400 ME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Arial CYR"/>
                          <a:ea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7900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Плиткоріз 600мм на підшипниках посилений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1968,75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9868,75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 CYR"/>
                          <a:ea typeface="Times New Roman"/>
                        </a:rPr>
                        <a:t>Придбано меблі у навчальний корпус: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Вішалка "В-3"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660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Дзеркало "Ліра" 55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1479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Дзеркало Z-65 з підсвіткою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3097,5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Полиця "П-16"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577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2842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008112"/>
          </a:xfrm>
        </p:spPr>
        <p:txBody>
          <a:bodyPr>
            <a:noAutofit/>
          </a:bodyPr>
          <a:lstStyle/>
          <a:p>
            <a:r>
              <a:rPr lang="uk-UA" sz="3600" dirty="0"/>
              <a:t> </a:t>
            </a:r>
            <a:r>
              <a:rPr lang="uk-UA" sz="3600" b="1" dirty="0"/>
              <a:t>Закуплені матеріальні цінності у 2023 р. </a:t>
            </a:r>
            <a:r>
              <a:rPr lang="uk-UA" sz="3600" b="1" dirty="0" smtClean="0"/>
              <a:t>(</a:t>
            </a:r>
            <a:r>
              <a:rPr lang="uk-UA" sz="3600" b="1" dirty="0"/>
              <a:t>спеціальний фонд):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274331"/>
              </p:ext>
            </p:extLst>
          </p:nvPr>
        </p:nvGraphicFramePr>
        <p:xfrm>
          <a:off x="827584" y="1628800"/>
          <a:ext cx="75438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384376"/>
                <a:gridCol w="936104"/>
                <a:gridCol w="99448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Стіл журнальний "Мадрид-2"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1139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Табурет "Т-2" Голд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/>
                          <a:ea typeface="Times New Roman"/>
                        </a:rPr>
                        <a:t>1050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Тумба 60 "Греція"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5050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Тумба Франческа Т1-60+умивальник Артек 60см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4515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Шафа "КШ-7"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3432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20999,50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CYR"/>
                          <a:ea typeface="Times New Roman"/>
                        </a:rPr>
                        <a:t>Придбано матеріали для навчальних цілей: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документи про освіту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3981,96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підручники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7883,52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11865,48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2304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152128"/>
          </a:xfrm>
        </p:spPr>
        <p:txBody>
          <a:bodyPr>
            <a:noAutofit/>
          </a:bodyPr>
          <a:lstStyle/>
          <a:p>
            <a:r>
              <a:rPr lang="uk-UA" sz="3600" dirty="0"/>
              <a:t> </a:t>
            </a:r>
            <a:r>
              <a:rPr lang="uk-UA" sz="3600" b="1" dirty="0"/>
              <a:t>Закуплені матеріальні цінності у 2023 р. </a:t>
            </a:r>
            <a:r>
              <a:rPr lang="uk-UA" sz="3600" b="1" dirty="0" smtClean="0"/>
              <a:t>(</a:t>
            </a:r>
            <a:r>
              <a:rPr lang="uk-UA" sz="3600" b="1" dirty="0"/>
              <a:t>спеціальний фонд):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515920"/>
              </p:ext>
            </p:extLst>
          </p:nvPr>
        </p:nvGraphicFramePr>
        <p:xfrm>
          <a:off x="827584" y="1628800"/>
          <a:ext cx="7543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384376"/>
                <a:gridCol w="936104"/>
                <a:gridCol w="99448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 CYR"/>
                          <a:ea typeface="Times New Roman"/>
                        </a:rPr>
                        <a:t>Придбано матеріали для господарської діяльності: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вікна (металопластикові конструкції)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49840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двері (металопластикові конструкції)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49390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АКБ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9200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запасні частини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31140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електротовари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22908,05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кухонне приладдя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896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миючі засоби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486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будівельні матеріали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237285,47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2304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81800" cy="1152128"/>
          </a:xfrm>
        </p:spPr>
        <p:txBody>
          <a:bodyPr>
            <a:noAutofit/>
          </a:bodyPr>
          <a:lstStyle/>
          <a:p>
            <a:r>
              <a:rPr lang="uk-UA" sz="3600" dirty="0"/>
              <a:t> </a:t>
            </a:r>
            <a:r>
              <a:rPr lang="uk-UA" sz="3600" b="1" dirty="0"/>
              <a:t>Закуплені матеріальні цінності у 2023 р.  </a:t>
            </a:r>
            <a:r>
              <a:rPr lang="uk-UA" sz="3600" b="1" dirty="0" smtClean="0"/>
              <a:t>(</a:t>
            </a:r>
            <a:r>
              <a:rPr lang="uk-UA" sz="3600" b="1" dirty="0"/>
              <a:t>спеціальний фонд):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874487"/>
              </p:ext>
            </p:extLst>
          </p:nvPr>
        </p:nvGraphicFramePr>
        <p:xfrm>
          <a:off x="827584" y="1628800"/>
          <a:ext cx="75438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384376"/>
                <a:gridCol w="936104"/>
                <a:gridCol w="99448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господарські матеріали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10784,49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водопровідне обладнання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3635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інші матеріали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6152,33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421717,34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CYR"/>
                          <a:ea typeface="Times New Roman"/>
                        </a:rPr>
                        <a:t>ПММ, в т.ч.: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Бензин А-92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2300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105800,00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Дизельне пальне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5800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272484,00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Моторна олива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7410,00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>
                          <a:effectLst/>
                          <a:latin typeface="Arial CYR"/>
                          <a:ea typeface="Times New Roman"/>
                        </a:rPr>
                        <a:t>385694,00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ВСЬОГО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850145,07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2304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307</TotalTime>
  <Words>702</Words>
  <Application>Microsoft Office PowerPoint</Application>
  <PresentationFormat>Экран (4:3)</PresentationFormat>
  <Paragraphs>301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ЗВІТ адміністрації Центру про стан виконання зобов’язань Колективного договору між адміністрацією та  профспілковим   комітетом   Міжрегіонального центру  професійної перепідготовки звільнених у запас військовослужбовців м. Хорол Полтавської області на 2017-2020 роки, в І півріччі  2023 року</vt:lpstr>
      <vt:lpstr>Презентация PowerPoint</vt:lpstr>
      <vt:lpstr>Презентация PowerPoint</vt:lpstr>
      <vt:lpstr> Використання коштів спеціального фонду за 5 місяців 2023 року:</vt:lpstr>
      <vt:lpstr> Використання коштів спеціального фонду за 5 місяців 2023 року:</vt:lpstr>
      <vt:lpstr> Закуплені матеріальні цінності у 2023 р.  (спеціальний фонд):</vt:lpstr>
      <vt:lpstr> Закуплені матеріальні цінності у 2023 р. (спеціальний фонд):</vt:lpstr>
      <vt:lpstr> Закуплені матеріальні цінності у 2023 р. (спеціальний фонд):</vt:lpstr>
      <vt:lpstr> Закуплені матеріальні цінності у 2023 р.  (спеціальний фонд):</vt:lpstr>
      <vt:lpstr> Благодійна допомога в натуральній формі  отримана у 2023 р.</vt:lpstr>
      <vt:lpstr>Атестація педагогічних працівників </vt:lpstr>
      <vt:lpstr>Презентация PowerPoint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адміністрації Центру про стан виконання зобов’язань Колективного договору між адміністрацією та  профспілковим   комітетом Міжрегіонального центру  професійної перепідготовки звільнених у запас військовослужбовців м. Хорол Полтавської області на 2017-2020 роки, в І півріччі  2023 року</dc:title>
  <dc:creator>Oblik</dc:creator>
  <cp:lastModifiedBy>Oblik</cp:lastModifiedBy>
  <cp:revision>5</cp:revision>
  <cp:lastPrinted>2023-06-23T12:02:47Z</cp:lastPrinted>
  <dcterms:created xsi:type="dcterms:W3CDTF">2023-06-23T06:54:54Z</dcterms:created>
  <dcterms:modified xsi:type="dcterms:W3CDTF">2023-06-26T09:44:47Z</dcterms:modified>
</cp:coreProperties>
</file>