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Roboto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oboto-regular.fntdata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-italic.fntdata"/><Relationship Id="rId47" Type="http://schemas.openxmlformats.org/officeDocument/2006/relationships/font" Target="fonts/Roboto-bold.fntdata"/><Relationship Id="rId49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f2ecfecb5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f2ecfecb5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f2ecfecb5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f2ecfecb5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f2ecfecb5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f2ecfecb5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f2ecfecb5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f2ecfecb5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f2ecfecb5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f2ecfecb5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f2ecfecb5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7f2ecfecb5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149fedd32422cbf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149fedd32422cbf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f4339d4d3_15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7f4339d4d3_15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f4339d4d3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7f4339d4d3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f4339d4d3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f4339d4d3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1b1194f8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1b1194f8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7f4339d4d3_15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7f4339d4d3_15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f4339d4d3_15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f4339d4d3_15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7f4339d4d3_15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7f4339d4d3_15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f3cd646e2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7f3cd646e2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f3cd646e2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f3cd646e2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f3cd646e2_1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7f3cd646e2_1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7f3cd646e2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7f3cd646e2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7f3cd646e2_1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7f3cd646e2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7f3cd646e2_1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7f3cd646e2_1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7f3cd646e2_1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7f3cd646e2_1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2ecfecb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2ecfecb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7f3cd646e2_1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7f3cd646e2_1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7f3cd646e2_1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7f3cd646e2_1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7f4339d4d3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7f4339d4d3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7f4339d4d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7f4339d4d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7f4339d4d3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7f4339d4d3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724c18ca47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724c18ca47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724c18ca47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724c18ca47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724c18ca47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724c18ca47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724c18ca47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724c18ca47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724c18ca47_0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724c18ca47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f2ecfecb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f2ecfecb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724c18ca47_0_4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724c18ca47_0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f2ecfecb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f2ecfecb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20ecaf464_3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20ecaf464_3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f2ecfecb5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f2ecfecb5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f2ecfecb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f2ecfecb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f2ecfecb5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f2ecfecb5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30.png"/><Relationship Id="rId5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hyperlink" Target="https://docs.google.com/presentation/d/1vBYG6WVcU1PINWtJlP0TEe6HKgbEkT4DkckvBRXbX6k/edit#slide=id.g16d05a8fa7_0_1794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hyperlink" Target="https://docs.google.com/presentation/d/1vBYG6WVcU1PINWtJlP0TEe6HKgbEkT4DkckvBRXbX6k/edit#slide=id.g16d05a8fa7_0_1794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24.png"/><Relationship Id="rId6" Type="http://schemas.openxmlformats.org/officeDocument/2006/relationships/hyperlink" Target="https://docs.google.com/presentation/d/1vBYG6WVcU1PINWtJlP0TEe6HKgbEkT4DkckvBRXbX6k/edit#slide=id.g16d05a8fa7_0_1794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upport.google.com/a/answer/2856827?hl=ru&amp;ref_topic=9001238" TargetMode="External"/><Relationship Id="rId4" Type="http://schemas.openxmlformats.org/officeDocument/2006/relationships/hyperlink" Target="https://support.google.com/a/answer/139019?hl=ru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Relationship Id="rId4" Type="http://schemas.openxmlformats.org/officeDocument/2006/relationships/image" Target="../media/image11.png"/><Relationship Id="rId5" Type="http://schemas.openxmlformats.org/officeDocument/2006/relationships/image" Target="../media/image32.png"/><Relationship Id="rId6" Type="http://schemas.openxmlformats.org/officeDocument/2006/relationships/hyperlink" Target="https://docs.google.com/presentation/d/1vBYG6WVcU1PINWtJlP0TEe6HKgbEkT4DkckvBRXbX6k/edit#slide=id.g16d05a8fa7_0_1794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Relationship Id="rId4" Type="http://schemas.openxmlformats.org/officeDocument/2006/relationships/image" Target="../media/image53.png"/><Relationship Id="rId5" Type="http://schemas.openxmlformats.org/officeDocument/2006/relationships/image" Target="../media/image57.png"/><Relationship Id="rId6" Type="http://schemas.openxmlformats.org/officeDocument/2006/relationships/hyperlink" Target="https://docs.google.com/presentation/d/1vBYG6WVcU1PINWtJlP0TEe6HKgbEkT4DkckvBRXbX6k/edit#slide=id.g16d05a8fa7_0_1794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Relationship Id="rId4" Type="http://schemas.openxmlformats.org/officeDocument/2006/relationships/hyperlink" Target="https://gsuite.google.com/marketplace/app/gradebook_for_google_sheets_and_classroo/292160741496" TargetMode="External"/><Relationship Id="rId5" Type="http://schemas.openxmlformats.org/officeDocument/2006/relationships/image" Target="../media/image34.png"/><Relationship Id="rId6" Type="http://schemas.openxmlformats.org/officeDocument/2006/relationships/image" Target="../media/image25.png"/><Relationship Id="rId7" Type="http://schemas.openxmlformats.org/officeDocument/2006/relationships/hyperlink" Target="https://docs.google.com/presentation/d/1vBYG6WVcU1PINWtJlP0TEe6HKgbEkT4DkckvBRXbX6k/edit#slide=id.g16d05a8fa7_0_1794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7.jpg"/><Relationship Id="rId4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70.png"/><Relationship Id="rId5" Type="http://schemas.openxmlformats.org/officeDocument/2006/relationships/image" Target="../media/image27.png"/><Relationship Id="rId6" Type="http://schemas.openxmlformats.org/officeDocument/2006/relationships/image" Target="../media/image5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Relationship Id="rId4" Type="http://schemas.openxmlformats.org/officeDocument/2006/relationships/image" Target="../media/image44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6.png"/><Relationship Id="rId4" Type="http://schemas.openxmlformats.org/officeDocument/2006/relationships/image" Target="../media/image50.png"/><Relationship Id="rId5" Type="http://schemas.openxmlformats.org/officeDocument/2006/relationships/image" Target="../media/image4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2.png"/><Relationship Id="rId4" Type="http://schemas.openxmlformats.org/officeDocument/2006/relationships/image" Target="../media/image41.png"/><Relationship Id="rId5" Type="http://schemas.openxmlformats.org/officeDocument/2006/relationships/image" Target="../media/image37.png"/><Relationship Id="rId6" Type="http://schemas.openxmlformats.org/officeDocument/2006/relationships/image" Target="../media/image3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4.png"/><Relationship Id="rId4" Type="http://schemas.openxmlformats.org/officeDocument/2006/relationships/image" Target="../media/image5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myaccount.google.com/?utm_source=sign_in_no_continue" TargetMode="External"/><Relationship Id="rId4" Type="http://schemas.openxmlformats.org/officeDocument/2006/relationships/image" Target="../media/image40.png"/><Relationship Id="rId5" Type="http://schemas.openxmlformats.org/officeDocument/2006/relationships/image" Target="../media/image4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7.png"/><Relationship Id="rId4" Type="http://schemas.openxmlformats.org/officeDocument/2006/relationships/image" Target="../media/image74.png"/><Relationship Id="rId5" Type="http://schemas.openxmlformats.org/officeDocument/2006/relationships/image" Target="../media/image6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3.png"/><Relationship Id="rId4" Type="http://schemas.openxmlformats.org/officeDocument/2006/relationships/image" Target="../media/image7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hyperlink" Target="https://docs.google.com/presentation/d/1vBYG6WVcU1PINWtJlP0TEe6HKgbEkT4DkckvBRXbX6k/edit#slide=id.g16d05a8fa7_0_1794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1.png"/><Relationship Id="rId4" Type="http://schemas.openxmlformats.org/officeDocument/2006/relationships/image" Target="../media/image65.png"/><Relationship Id="rId5" Type="http://schemas.openxmlformats.org/officeDocument/2006/relationships/image" Target="../media/image6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1.png"/><Relationship Id="rId4" Type="http://schemas.openxmlformats.org/officeDocument/2006/relationships/image" Target="../media/image6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5.png"/><Relationship Id="rId4" Type="http://schemas.openxmlformats.org/officeDocument/2006/relationships/image" Target="../media/image6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8.png"/><Relationship Id="rId4" Type="http://schemas.openxmlformats.org/officeDocument/2006/relationships/image" Target="../media/image6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nus.org.ua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2.jpg"/><Relationship Id="rId4" Type="http://schemas.openxmlformats.org/officeDocument/2006/relationships/image" Target="../media/image21.png"/><Relationship Id="rId5" Type="http://schemas.openxmlformats.org/officeDocument/2006/relationships/image" Target="../media/image3.png"/><Relationship Id="rId6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6.png"/><Relationship Id="rId5" Type="http://schemas.openxmlformats.org/officeDocument/2006/relationships/image" Target="../media/image19.png"/><Relationship Id="rId6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5835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Як використовувати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Google-клас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636150"/>
            <a:ext cx="8520600" cy="15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для вчителів</a:t>
            </a:r>
            <a:br>
              <a:rPr lang="en"/>
            </a:br>
            <a:br>
              <a:rPr lang="en"/>
            </a:br>
            <a:r>
              <a:rPr lang="en" sz="1800"/>
              <a:t>для</a:t>
            </a:r>
            <a:r>
              <a:rPr lang="en" sz="1800"/>
              <a:t> учнівської версії натисніть на цей текст</a:t>
            </a:r>
            <a:endParaRPr sz="1800"/>
          </a:p>
        </p:txBody>
      </p:sp>
      <p:sp>
        <p:nvSpPr>
          <p:cNvPr id="56" name="Google Shape;56;p13"/>
          <p:cNvSpPr txBox="1"/>
          <p:nvPr/>
        </p:nvSpPr>
        <p:spPr>
          <a:xfrm>
            <a:off x="107075" y="4610700"/>
            <a:ext cx="55899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Автор: Влад Ілін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/>
        </p:nvSpPr>
        <p:spPr>
          <a:xfrm>
            <a:off x="4447625" y="1135450"/>
            <a:ext cx="3911100" cy="361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Після того як ви натиснете кнопку «Створити», у вас буде кілька варіантів.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Рекомендуємо починати з теми.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Тема - на ваш розсуд. Наприклад, «алгебра 101» або дата «понеділок, проводиться 23 березня».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Назвали тему? Далі розробляйте програму курсу.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725" y="639000"/>
            <a:ext cx="3818600" cy="38020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3" name="Google Shape;173;p22"/>
          <p:cNvSpPr/>
          <p:nvPr/>
        </p:nvSpPr>
        <p:spPr>
          <a:xfrm rot="-1522781">
            <a:off x="3141922" y="3812069"/>
            <a:ext cx="512348" cy="388217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/>
        </p:nvSpPr>
        <p:spPr>
          <a:xfrm>
            <a:off x="4572000" y="728850"/>
            <a:ext cx="3911100" cy="3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Ця опція дозволяє скопіювати вміст із будь-якого вашого класу.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Якщо ви ведете кілька груп з однієї паралелі, можете використовувати цю опцію, щоб копіювати теми або матеріали: завдання, тести тощо з одного класу в інший.</a:t>
            </a:r>
            <a:endParaRPr/>
          </a:p>
        </p:txBody>
      </p:sp>
      <p:pic>
        <p:nvPicPr>
          <p:cNvPr id="179" name="Google Shape;17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725" y="639000"/>
            <a:ext cx="3818600" cy="38020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0" name="Google Shape;180;p23"/>
          <p:cNvSpPr/>
          <p:nvPr/>
        </p:nvSpPr>
        <p:spPr>
          <a:xfrm rot="2013">
            <a:off x="3913297" y="3289343"/>
            <a:ext cx="512400" cy="3882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/>
          <p:nvPr/>
        </p:nvSpPr>
        <p:spPr>
          <a:xfrm>
            <a:off x="4379625" y="3796138"/>
            <a:ext cx="742500" cy="363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4"/>
          <p:cNvSpPr/>
          <p:nvPr/>
        </p:nvSpPr>
        <p:spPr>
          <a:xfrm>
            <a:off x="5122125" y="3256800"/>
            <a:ext cx="3872400" cy="16125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4"/>
          <p:cNvSpPr txBox="1"/>
          <p:nvPr/>
        </p:nvSpPr>
        <p:spPr>
          <a:xfrm>
            <a:off x="5057325" y="3237100"/>
            <a:ext cx="3603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Тут ви можете додати файли з папки курсу (з google-диску), URL-адреси сайтів, файли з комп'ютера або посилання на YouTube.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Ось приклад, як додати відео YouTube. Після копіювання посилання натисніть «додати»</a:t>
            </a:r>
            <a:endParaRPr/>
          </a:p>
        </p:txBody>
      </p:sp>
      <p:pic>
        <p:nvPicPr>
          <p:cNvPr id="188" name="Google Shape;18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675"/>
            <a:ext cx="2795100" cy="278299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4"/>
          <p:cNvSpPr/>
          <p:nvPr/>
        </p:nvSpPr>
        <p:spPr>
          <a:xfrm>
            <a:off x="1400766" y="627816"/>
            <a:ext cx="1184100" cy="650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0" name="Google Shape;190;p24"/>
          <p:cNvGrpSpPr/>
          <p:nvPr/>
        </p:nvGrpSpPr>
        <p:grpSpPr>
          <a:xfrm>
            <a:off x="2171650" y="418137"/>
            <a:ext cx="2795100" cy="1659682"/>
            <a:chOff x="2171650" y="418125"/>
            <a:chExt cx="2795100" cy="2015400"/>
          </a:xfrm>
        </p:grpSpPr>
        <p:sp>
          <p:nvSpPr>
            <p:cNvPr id="191" name="Google Shape;191;p24"/>
            <p:cNvSpPr/>
            <p:nvPr/>
          </p:nvSpPr>
          <p:spPr>
            <a:xfrm>
              <a:off x="2171650" y="418125"/>
              <a:ext cx="2795100" cy="20154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4"/>
            <p:cNvSpPr txBox="1"/>
            <p:nvPr/>
          </p:nvSpPr>
          <p:spPr>
            <a:xfrm>
              <a:off x="2224000" y="523600"/>
              <a:ext cx="2690400" cy="178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/>
                <a:t>З</a:t>
              </a:r>
              <a:r>
                <a:rPr lang="en"/>
                <a:t>авдання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Після натискання цієї кнопки відкривається нове вікно, в якому ви маєте написати заголовок і за бажання додати опис.</a:t>
              </a:r>
              <a:endParaRPr/>
            </a:p>
          </p:txBody>
        </p:sp>
      </p:grpSp>
      <p:pic>
        <p:nvPicPr>
          <p:cNvPr id="193" name="Google Shape;19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2125" y="324350"/>
            <a:ext cx="3643900" cy="2581778"/>
          </a:xfrm>
          <a:prstGeom prst="rect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4" name="Google Shape;194;p24"/>
          <p:cNvSpPr/>
          <p:nvPr/>
        </p:nvSpPr>
        <p:spPr>
          <a:xfrm rot="-2380340">
            <a:off x="4588380" y="1170140"/>
            <a:ext cx="1007525" cy="72120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4"/>
          <p:cNvSpPr/>
          <p:nvPr/>
        </p:nvSpPr>
        <p:spPr>
          <a:xfrm>
            <a:off x="5656800" y="2832676"/>
            <a:ext cx="631200" cy="511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7575" y="2974934"/>
            <a:ext cx="4194423" cy="2006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/>
          <p:nvPr/>
        </p:nvSpPr>
        <p:spPr>
          <a:xfrm>
            <a:off x="2769575" y="278025"/>
            <a:ext cx="5100600" cy="2523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5"/>
          <p:cNvSpPr txBox="1"/>
          <p:nvPr/>
        </p:nvSpPr>
        <p:spPr>
          <a:xfrm>
            <a:off x="2876525" y="363775"/>
            <a:ext cx="4876200" cy="23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Ви також можете прикріпити: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документи (аналог Microsoft Word)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презентації (аналог Microsoft PowerPoint)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таблиці (аналог </a:t>
            </a:r>
            <a:r>
              <a:rPr lang="en">
                <a:solidFill>
                  <a:schemeClr val="dk1"/>
                </a:solidFill>
              </a:rPr>
              <a:t>Microsoft </a:t>
            </a:r>
            <a:r>
              <a:rPr lang="en"/>
              <a:t>Excel)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малюнки (чудово підходить для створення зображень або математичних формул)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форми (можна використовувати для тестів або для збору інформації)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Далі у вас є 2 варіанти: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025" y="201823"/>
            <a:ext cx="2563700" cy="17936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25"/>
          <p:cNvCxnSpPr/>
          <p:nvPr/>
        </p:nvCxnSpPr>
        <p:spPr>
          <a:xfrm>
            <a:off x="2213025" y="730825"/>
            <a:ext cx="854100" cy="5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25"/>
          <p:cNvCxnSpPr/>
          <p:nvPr/>
        </p:nvCxnSpPr>
        <p:spPr>
          <a:xfrm>
            <a:off x="2259375" y="974100"/>
            <a:ext cx="846600" cy="2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p25"/>
          <p:cNvCxnSpPr/>
          <p:nvPr/>
        </p:nvCxnSpPr>
        <p:spPr>
          <a:xfrm>
            <a:off x="2062425" y="1194200"/>
            <a:ext cx="1043400" cy="1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25"/>
          <p:cNvCxnSpPr/>
          <p:nvPr/>
        </p:nvCxnSpPr>
        <p:spPr>
          <a:xfrm>
            <a:off x="2166700" y="1425900"/>
            <a:ext cx="938400" cy="1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25"/>
          <p:cNvCxnSpPr/>
          <p:nvPr/>
        </p:nvCxnSpPr>
        <p:spPr>
          <a:xfrm>
            <a:off x="2027675" y="1669175"/>
            <a:ext cx="1087800" cy="16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9" name="Google Shape;20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198017"/>
            <a:ext cx="9144002" cy="1036067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/>
          <p:nvPr/>
        </p:nvSpPr>
        <p:spPr>
          <a:xfrm>
            <a:off x="6736925" y="2830300"/>
            <a:ext cx="1015800" cy="517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5"/>
          <p:cNvSpPr/>
          <p:nvPr/>
        </p:nvSpPr>
        <p:spPr>
          <a:xfrm>
            <a:off x="3956450" y="3994625"/>
            <a:ext cx="1978200" cy="1058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5"/>
          <p:cNvSpPr txBox="1"/>
          <p:nvPr/>
        </p:nvSpPr>
        <p:spPr>
          <a:xfrm>
            <a:off x="4095350" y="4108500"/>
            <a:ext cx="1839300" cy="9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Всі учні будуть мати доступ для редагування</a:t>
            </a:r>
            <a:endParaRPr/>
          </a:p>
        </p:txBody>
      </p:sp>
      <p:sp>
        <p:nvSpPr>
          <p:cNvPr id="213" name="Google Shape;213;p25"/>
          <p:cNvSpPr/>
          <p:nvPr/>
        </p:nvSpPr>
        <p:spPr>
          <a:xfrm rot="-2159754">
            <a:off x="5846521" y="3949331"/>
            <a:ext cx="963712" cy="577085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5"/>
          <p:cNvSpPr/>
          <p:nvPr/>
        </p:nvSpPr>
        <p:spPr>
          <a:xfrm>
            <a:off x="576125" y="3970500"/>
            <a:ext cx="1903500" cy="1096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5"/>
          <p:cNvSpPr txBox="1"/>
          <p:nvPr/>
        </p:nvSpPr>
        <p:spPr>
          <a:xfrm>
            <a:off x="704650" y="4037375"/>
            <a:ext cx="1978200" cy="9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Учні</a:t>
            </a:r>
            <a:r>
              <a:rPr lang="en"/>
              <a:t> можуть тільки переглядати файл, але не можуть вносити зміни</a:t>
            </a:r>
            <a:endParaRPr/>
          </a:p>
        </p:txBody>
      </p:sp>
      <p:sp>
        <p:nvSpPr>
          <p:cNvPr id="216" name="Google Shape;216;p25"/>
          <p:cNvSpPr/>
          <p:nvPr/>
        </p:nvSpPr>
        <p:spPr>
          <a:xfrm rot="4936353">
            <a:off x="4160645" y="1536459"/>
            <a:ext cx="513160" cy="4482181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261" y="47325"/>
            <a:ext cx="348472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26"/>
          <p:cNvCxnSpPr/>
          <p:nvPr/>
        </p:nvCxnSpPr>
        <p:spPr>
          <a:xfrm flipH="1" rot="10800000">
            <a:off x="1796000" y="1232475"/>
            <a:ext cx="1959600" cy="1239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3" name="Google Shape;223;p26"/>
          <p:cNvSpPr/>
          <p:nvPr/>
        </p:nvSpPr>
        <p:spPr>
          <a:xfrm>
            <a:off x="3687800" y="308300"/>
            <a:ext cx="3246300" cy="11355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6"/>
          <p:cNvSpPr txBox="1"/>
          <p:nvPr/>
        </p:nvSpPr>
        <p:spPr>
          <a:xfrm>
            <a:off x="3687800" y="463550"/>
            <a:ext cx="28920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Ви можете вибрати це завдання для конкретних студентів у ваших класах</a:t>
            </a:r>
            <a:endParaRPr/>
          </a:p>
        </p:txBody>
      </p:sp>
      <p:cxnSp>
        <p:nvCxnSpPr>
          <p:cNvPr id="225" name="Google Shape;225;p26"/>
          <p:cNvCxnSpPr>
            <a:endCxn id="226" idx="1"/>
          </p:cNvCxnSpPr>
          <p:nvPr/>
        </p:nvCxnSpPr>
        <p:spPr>
          <a:xfrm flipH="1" rot="10800000">
            <a:off x="1067650" y="2161875"/>
            <a:ext cx="291000" cy="12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6" name="Google Shape;226;p26"/>
          <p:cNvSpPr txBox="1"/>
          <p:nvPr/>
        </p:nvSpPr>
        <p:spPr>
          <a:xfrm>
            <a:off x="1358650" y="1870725"/>
            <a:ext cx="1898700" cy="58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</a:t>
            </a:r>
            <a:r>
              <a:rPr lang="en"/>
              <a:t>становити оцінку для цього завдання</a:t>
            </a:r>
            <a:endParaRPr/>
          </a:p>
        </p:txBody>
      </p:sp>
      <p:cxnSp>
        <p:nvCxnSpPr>
          <p:cNvPr id="227" name="Google Shape;227;p26"/>
          <p:cNvCxnSpPr/>
          <p:nvPr/>
        </p:nvCxnSpPr>
        <p:spPr>
          <a:xfrm>
            <a:off x="1871350" y="2979325"/>
            <a:ext cx="873300" cy="1227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8" name="Google Shape;228;p26"/>
          <p:cNvSpPr txBox="1"/>
          <p:nvPr/>
        </p:nvSpPr>
        <p:spPr>
          <a:xfrm>
            <a:off x="2625050" y="2623788"/>
            <a:ext cx="2833800" cy="944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</a:t>
            </a:r>
            <a:r>
              <a:rPr lang="en"/>
              <a:t>становити термін. Він також буде </a:t>
            </a:r>
            <a:r>
              <a:rPr b="1" lang="en"/>
              <a:t>відображатися в календарі і потоці.</a:t>
            </a:r>
            <a:endParaRPr b="1"/>
          </a:p>
        </p:txBody>
      </p:sp>
      <p:cxnSp>
        <p:nvCxnSpPr>
          <p:cNvPr id="229" name="Google Shape;229;p26"/>
          <p:cNvCxnSpPr/>
          <p:nvPr/>
        </p:nvCxnSpPr>
        <p:spPr>
          <a:xfrm>
            <a:off x="1228350" y="3962900"/>
            <a:ext cx="887100" cy="288000"/>
          </a:xfrm>
          <a:prstGeom prst="straightConnector1">
            <a:avLst/>
          </a:prstGeom>
          <a:noFill/>
          <a:ln cap="flat" cmpd="sng" w="190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0" name="Google Shape;230;p26"/>
          <p:cNvSpPr txBox="1"/>
          <p:nvPr/>
        </p:nvSpPr>
        <p:spPr>
          <a:xfrm>
            <a:off x="2047700" y="4046875"/>
            <a:ext cx="3988500" cy="944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Підключитися до теми. Якщо ви не створили тему, не турбуйтеся - ви можете перетягнути завдання і тему пізніше вручну.</a:t>
            </a:r>
            <a:endParaRPr/>
          </a:p>
        </p:txBody>
      </p:sp>
      <p:sp>
        <p:nvSpPr>
          <p:cNvPr id="231" name="Google Shape;231;p26"/>
          <p:cNvSpPr txBox="1"/>
          <p:nvPr/>
        </p:nvSpPr>
        <p:spPr>
          <a:xfrm>
            <a:off x="6503600" y="486800"/>
            <a:ext cx="2570400" cy="7785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Якщо у вас кілька класів, з’явиться поле для вибору певного класу</a:t>
            </a:r>
            <a:endParaRPr/>
          </a:p>
        </p:txBody>
      </p:sp>
      <p:pic>
        <p:nvPicPr>
          <p:cNvPr id="232" name="Google Shape;23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3575" y="1526675"/>
            <a:ext cx="1789034" cy="268355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/>
          <p:nvPr/>
        </p:nvSpPr>
        <p:spPr>
          <a:xfrm>
            <a:off x="417300" y="262025"/>
            <a:ext cx="85116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Далі ви можете опублікувати призначення відразу або пізніше. Якщо ви вирішите опублікувати його зараз, воно з'явиться у стрічці і календарі студентів. Ви також можете запланувати його появу пізніше або зберегти як чернетку.</a:t>
            </a:r>
            <a:endParaRPr/>
          </a:p>
        </p:txBody>
      </p:sp>
      <p:pic>
        <p:nvPicPr>
          <p:cNvPr id="238" name="Google Shape;23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725" y="1261925"/>
            <a:ext cx="4742400" cy="336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4989" y="1261925"/>
            <a:ext cx="2983117" cy="1981863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7"/>
          <p:cNvSpPr/>
          <p:nvPr/>
        </p:nvSpPr>
        <p:spPr>
          <a:xfrm rot="592047">
            <a:off x="4055705" y="1824374"/>
            <a:ext cx="446404" cy="85414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100" y="129961"/>
            <a:ext cx="4150700" cy="41327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6" name="Google Shape;246;p28"/>
          <p:cNvSpPr/>
          <p:nvPr/>
        </p:nvSpPr>
        <p:spPr>
          <a:xfrm rot="1773">
            <a:off x="2826907" y="2642750"/>
            <a:ext cx="1745100" cy="3882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8"/>
          <p:cNvSpPr/>
          <p:nvPr/>
        </p:nvSpPr>
        <p:spPr>
          <a:xfrm rot="1773">
            <a:off x="3332432" y="2183100"/>
            <a:ext cx="1745100" cy="3882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8"/>
          <p:cNvSpPr/>
          <p:nvPr/>
        </p:nvSpPr>
        <p:spPr>
          <a:xfrm rot="1773">
            <a:off x="3401932" y="1723450"/>
            <a:ext cx="1745100" cy="3882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8"/>
          <p:cNvSpPr txBox="1"/>
          <p:nvPr/>
        </p:nvSpPr>
        <p:spPr>
          <a:xfrm>
            <a:off x="4455125" y="1009050"/>
            <a:ext cx="3911100" cy="1562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"Завдання з тестом" і "Запитання" аналогічні "завданням", за винятком того, що до завдання з тестом прикріплена автоматична форма тесту, а до запитань - форма питання. Це буде обговорюватися в наступному розділі</a:t>
            </a:r>
            <a:endParaRPr/>
          </a:p>
        </p:txBody>
      </p:sp>
      <p:sp>
        <p:nvSpPr>
          <p:cNvPr id="250" name="Google Shape;250;p28"/>
          <p:cNvSpPr txBox="1"/>
          <p:nvPr/>
        </p:nvSpPr>
        <p:spPr>
          <a:xfrm>
            <a:off x="4382950" y="2642300"/>
            <a:ext cx="3903900" cy="1476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У розділі «Матеріали» можна дати учням зміст курсу. Припустимо, інструкції на урок, PDF для читання та ін.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Його функціональність аналогічна "Завданням".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16-09-01 at 3.02.37 PM.png" id="255" name="Google Shape;25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519" y="904875"/>
            <a:ext cx="4143374" cy="13322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2016-09-01 at 3.03.27 PM.png" id="256" name="Google Shape;25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3325" y="1973475"/>
            <a:ext cx="4295774" cy="19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9"/>
          <p:cNvSpPr txBox="1"/>
          <p:nvPr/>
        </p:nvSpPr>
        <p:spPr>
          <a:xfrm>
            <a:off x="1063325" y="-28425"/>
            <a:ext cx="7410300" cy="9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Написати рівняння з математики</a:t>
            </a:r>
            <a:endParaRPr sz="1100"/>
          </a:p>
        </p:txBody>
      </p:sp>
      <p:sp>
        <p:nvSpPr>
          <p:cNvPr id="258" name="Google Shape;258;p29"/>
          <p:cNvSpPr txBox="1"/>
          <p:nvPr/>
        </p:nvSpPr>
        <p:spPr>
          <a:xfrm>
            <a:off x="229700" y="1181275"/>
            <a:ext cx="3904800" cy="3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Увімкніть математичні рівняння під час створення робочих документів.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Натисніть, щоб переглянути панель інструментів рівняння і вибрати з безлічі математичних рівнянь і символів.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9" name="Google Shape;25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750" y="175000"/>
            <a:ext cx="631425" cy="60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9"/>
          <p:cNvSpPr txBox="1"/>
          <p:nvPr/>
        </p:nvSpPr>
        <p:spPr>
          <a:xfrm>
            <a:off x="180750" y="4433250"/>
            <a:ext cx="17661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Перекладено </a:t>
            </a:r>
            <a:r>
              <a:rPr lang="en" sz="1200" u="sng">
                <a:solidFill>
                  <a:schemeClr val="accent5"/>
                </a:solidFill>
                <a:hlinkClick r:id="rId6"/>
              </a:rPr>
              <a:t>з документа Google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16-08-08 at 10.26.55.png" id="265" name="Google Shape;2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2923" y="904550"/>
            <a:ext cx="4791074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750" y="175000"/>
            <a:ext cx="631425" cy="60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 txBox="1"/>
          <p:nvPr/>
        </p:nvSpPr>
        <p:spPr>
          <a:xfrm>
            <a:off x="964575" y="-76200"/>
            <a:ext cx="5635800" cy="10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Групова робота в Документах</a:t>
            </a:r>
            <a:endParaRPr sz="1100"/>
          </a:p>
        </p:txBody>
      </p:sp>
      <p:sp>
        <p:nvSpPr>
          <p:cNvPr id="268" name="Google Shape;268;p30"/>
          <p:cNvSpPr txBox="1"/>
          <p:nvPr/>
        </p:nvSpPr>
        <p:spPr>
          <a:xfrm>
            <a:off x="229700" y="1028150"/>
            <a:ext cx="3500100" cy="3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Надайте багатьом учням доступ до одного документу Google.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Всі учні можуть одночасно редагувати і брати участь у груповій роботі зі своїх комп'ютерів.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Коментарі можуть використовуватися студентами для зворотного зв'язку одне з одним і вчителями, щоб внести пропозиції.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0"/>
          <p:cNvSpPr txBox="1"/>
          <p:nvPr/>
        </p:nvSpPr>
        <p:spPr>
          <a:xfrm>
            <a:off x="180750" y="4433250"/>
            <a:ext cx="17661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Перекладено </a:t>
            </a:r>
            <a:r>
              <a:rPr lang="en" sz="1200" u="sng">
                <a:solidFill>
                  <a:schemeClr val="accent5"/>
                </a:solidFill>
                <a:hlinkClick r:id="rId5"/>
              </a:rPr>
              <a:t>з документа Google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16-09-01 at 5.00.21 PM.png" id="274" name="Google Shape;2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3749" y="583175"/>
            <a:ext cx="5301001" cy="301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1"/>
          <p:cNvSpPr txBox="1"/>
          <p:nvPr/>
        </p:nvSpPr>
        <p:spPr>
          <a:xfrm>
            <a:off x="857250" y="98175"/>
            <a:ext cx="59241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Коментуйте загалом документі</a:t>
            </a:r>
            <a:endParaRPr sz="24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31"/>
          <p:cNvSpPr txBox="1"/>
          <p:nvPr/>
        </p:nvSpPr>
        <p:spPr>
          <a:xfrm>
            <a:off x="284375" y="968675"/>
            <a:ext cx="2548500" cy="3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Додавайте коментарі безпосередньо в документи, таблиці і слайди Google, які можна використовувати, щоб залишити відгук.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Використовуйте символ «+», додайте адресу електронної пошти користувача, щоб позначаити когось безпосередньо в коментар.</a:t>
            </a:r>
            <a:endParaRPr/>
          </a:p>
        </p:txBody>
      </p:sp>
      <p:pic>
        <p:nvPicPr>
          <p:cNvPr id="277" name="Google Shape;27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750" y="175000"/>
            <a:ext cx="631425" cy="60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9375" y="3363825"/>
            <a:ext cx="3579125" cy="158235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9" name="Google Shape;279;p31"/>
          <p:cNvSpPr txBox="1"/>
          <p:nvPr/>
        </p:nvSpPr>
        <p:spPr>
          <a:xfrm>
            <a:off x="180750" y="4433250"/>
            <a:ext cx="17661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Перекладено </a:t>
            </a:r>
            <a:r>
              <a:rPr lang="en" sz="1200" u="sng">
                <a:solidFill>
                  <a:schemeClr val="accent5"/>
                </a:solidFill>
                <a:hlinkClick r:id="rId6"/>
              </a:rPr>
              <a:t>з документа Google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449425" y="380275"/>
            <a:ext cx="8392200" cy="45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Ми рекомендуємо вам створити обліковий запис в «G Suite for Education» для вашої школи.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У Google є покрокова інструкція з налаштування і відповіді на питання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https://support.google.com/a/answer/2856827?hl=ru&amp;ref_topic=9001238</a:t>
            </a:r>
            <a:r>
              <a:rPr lang="en"/>
              <a:t> (на жаль, тільки російською)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Це дає вам безкоштовне необмежене сховище файлів і 10 тисяч користувацьких ліцензій. Ви можете використовувати "Google клас" через Gmail, але буде обмежене сховище файлів, вам доведеться вручну додати кожного користувача і мати справу з підвищеним обмеженням безпеки доступу. Ви можете прочитати про переваги тут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https://support.google.com/a/answer/139019?hl=ru</a:t>
            </a:r>
            <a:r>
              <a:rPr lang="en"/>
              <a:t> </a:t>
            </a:r>
            <a:r>
              <a:rPr lang="en">
                <a:solidFill>
                  <a:schemeClr val="dk1"/>
                </a:solidFill>
              </a:rPr>
              <a:t>(на жаль, тільки російською)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Затвердження «G Suite for Education» вимагає часу, тому зробіть це якомога швидше.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Ви також витратите час на налаштування акаунту для своїх користувачів і навчання їх входити в систему.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Але це того варте, тому що це заощадить багато часу в майбутньому, і особливо корисно для оптимізації процесу зв'язку та інших функцій у G Suite for Education.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16-09-01 at 5.26.53 PM.png" id="284" name="Google Shape;28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2650" y="1519400"/>
            <a:ext cx="5241272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 txBox="1"/>
          <p:nvPr/>
        </p:nvSpPr>
        <p:spPr>
          <a:xfrm>
            <a:off x="1003375" y="-46675"/>
            <a:ext cx="7593900" cy="11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Внесення пропозицій щодо поліпшення</a:t>
            </a:r>
            <a:endParaRPr sz="1100"/>
          </a:p>
        </p:txBody>
      </p:sp>
      <p:sp>
        <p:nvSpPr>
          <p:cNvPr id="286" name="Google Shape;286;p32"/>
          <p:cNvSpPr txBox="1"/>
          <p:nvPr/>
        </p:nvSpPr>
        <p:spPr>
          <a:xfrm>
            <a:off x="360950" y="1460875"/>
            <a:ext cx="3270300" cy="3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У </a:t>
            </a:r>
            <a:r>
              <a:rPr lang="en"/>
              <a:t>«Режимі пропозицій» внесіть зміни в чужий документ Google, додавши або видаливши текст.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Ці зміни можуть бути розглянуті власником документа і прийняті або відхилені.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Внесені пропозиції будуть відображатися у вигляді коментарів. Якщо коментар вимагає додаткових пояснень, посилання можуть бути додані прямо в нього.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2"/>
          <p:cNvSpPr/>
          <p:nvPr/>
        </p:nvSpPr>
        <p:spPr>
          <a:xfrm rot="-1677789">
            <a:off x="7700131" y="1668738"/>
            <a:ext cx="1017267" cy="49212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8" name="Google Shape;28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750" y="175000"/>
            <a:ext cx="631425" cy="60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776575"/>
            <a:ext cx="2551574" cy="1599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0" name="Google Shape;290;p32"/>
          <p:cNvSpPr txBox="1"/>
          <p:nvPr/>
        </p:nvSpPr>
        <p:spPr>
          <a:xfrm>
            <a:off x="4646000" y="1263425"/>
            <a:ext cx="1193700" cy="339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Редагування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sp>
        <p:nvSpPr>
          <p:cNvPr id="291" name="Google Shape;291;p32"/>
          <p:cNvSpPr txBox="1"/>
          <p:nvPr/>
        </p:nvSpPr>
        <p:spPr>
          <a:xfrm>
            <a:off x="4153925" y="1603025"/>
            <a:ext cx="1611900" cy="339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Режим пропозицій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sp>
        <p:nvSpPr>
          <p:cNvPr id="292" name="Google Shape;292;p32"/>
          <p:cNvSpPr txBox="1"/>
          <p:nvPr/>
        </p:nvSpPr>
        <p:spPr>
          <a:xfrm>
            <a:off x="4318900" y="1942625"/>
            <a:ext cx="1446900" cy="339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Тільки перегляд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sp>
        <p:nvSpPr>
          <p:cNvPr id="293" name="Google Shape;293;p32"/>
          <p:cNvSpPr txBox="1"/>
          <p:nvPr/>
        </p:nvSpPr>
        <p:spPr>
          <a:xfrm>
            <a:off x="180750" y="4540000"/>
            <a:ext cx="17661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Перекладено </a:t>
            </a:r>
            <a:r>
              <a:rPr lang="en" sz="1200" u="sng">
                <a:solidFill>
                  <a:schemeClr val="accent5"/>
                </a:solidFill>
                <a:hlinkClick r:id="rId6"/>
              </a:rPr>
              <a:t>з документа Google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3"/>
          <p:cNvSpPr txBox="1"/>
          <p:nvPr/>
        </p:nvSpPr>
        <p:spPr>
          <a:xfrm>
            <a:off x="970550" y="0"/>
            <a:ext cx="6423300" cy="10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Відстеження прогресу і поліпшення</a:t>
            </a:r>
            <a:endParaRPr sz="1100"/>
          </a:p>
        </p:txBody>
      </p:sp>
      <p:sp>
        <p:nvSpPr>
          <p:cNvPr id="299" name="Google Shape;299;p33"/>
          <p:cNvSpPr txBox="1"/>
          <p:nvPr/>
        </p:nvSpPr>
        <p:spPr>
          <a:xfrm>
            <a:off x="240625" y="1455475"/>
            <a:ext cx="2975100" cy="3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Перевірте історію змін в документі, щоб побачити, як учні прогресують із часом, і хто вносить свій внесок.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Ефективний метод для відстежування прогресу і виконаних завдань.</a:t>
            </a:r>
            <a:endParaRPr/>
          </a:p>
        </p:txBody>
      </p:sp>
      <p:pic>
        <p:nvPicPr>
          <p:cNvPr id="300" name="Google Shape;3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50" y="175000"/>
            <a:ext cx="631425" cy="60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2357" y="776584"/>
            <a:ext cx="3175093" cy="1525322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2" name="Google Shape;30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3899" y="2000125"/>
            <a:ext cx="4330550" cy="3003025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3" name="Google Shape;303;p33"/>
          <p:cNvSpPr/>
          <p:nvPr/>
        </p:nvSpPr>
        <p:spPr>
          <a:xfrm>
            <a:off x="4183025" y="776575"/>
            <a:ext cx="1017900" cy="330600"/>
          </a:xfrm>
          <a:prstGeom prst="ellipse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3"/>
          <p:cNvSpPr txBox="1"/>
          <p:nvPr/>
        </p:nvSpPr>
        <p:spPr>
          <a:xfrm>
            <a:off x="180750" y="4433250"/>
            <a:ext cx="17661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Перекладено </a:t>
            </a:r>
            <a:r>
              <a:rPr lang="en" sz="1200" u="sng">
                <a:solidFill>
                  <a:schemeClr val="accent5"/>
                </a:solidFill>
                <a:hlinkClick r:id="rId6"/>
              </a:rPr>
              <a:t>з документа Google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000" y="1229450"/>
            <a:ext cx="5554601" cy="33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4"/>
          <p:cNvSpPr txBox="1"/>
          <p:nvPr/>
        </p:nvSpPr>
        <p:spPr>
          <a:xfrm>
            <a:off x="667450" y="235013"/>
            <a:ext cx="6336600" cy="4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Принесіть свій щоденник онлайн</a:t>
            </a:r>
            <a:endParaRPr sz="1100"/>
          </a:p>
        </p:txBody>
      </p:sp>
      <p:sp>
        <p:nvSpPr>
          <p:cNvPr id="311" name="Google Shape;311;p34"/>
          <p:cNvSpPr txBox="1"/>
          <p:nvPr/>
        </p:nvSpPr>
        <p:spPr>
          <a:xfrm>
            <a:off x="262500" y="1264000"/>
            <a:ext cx="2964000" cy="3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Використовуйте шаблон «</a:t>
            </a:r>
            <a:r>
              <a:rPr lang="en" u="sng">
                <a:solidFill>
                  <a:schemeClr val="hlink"/>
                </a:solidFill>
                <a:hlinkClick r:id="rId4"/>
              </a:rPr>
              <a:t>Залікової книжки</a:t>
            </a:r>
            <a:r>
              <a:rPr lang="en"/>
              <a:t>» в Google Sheets, щоб легко відстежувати успіхи учнів.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Індивідуальні звіти створюються автоматично для відстеження успішності учня протягом року.</a:t>
            </a:r>
            <a:endParaRPr/>
          </a:p>
        </p:txBody>
      </p:sp>
      <p:pic>
        <p:nvPicPr>
          <p:cNvPr id="312" name="Google Shape;312;p34"/>
          <p:cNvPicPr preferRelativeResize="0"/>
          <p:nvPr/>
        </p:nvPicPr>
        <p:blipFill rotWithShape="1">
          <a:blip r:embed="rId5">
            <a:alphaModFix/>
          </a:blip>
          <a:srcRect b="0" l="0" r="18347" t="0"/>
          <a:stretch/>
        </p:blipFill>
        <p:spPr>
          <a:xfrm>
            <a:off x="7046048" y="1182000"/>
            <a:ext cx="1834825" cy="344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650" y="188325"/>
            <a:ext cx="558801" cy="52387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4"/>
          <p:cNvSpPr txBox="1"/>
          <p:nvPr/>
        </p:nvSpPr>
        <p:spPr>
          <a:xfrm>
            <a:off x="180750" y="4433250"/>
            <a:ext cx="17661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Перекладено </a:t>
            </a:r>
            <a:r>
              <a:rPr lang="en" sz="1200" u="sng">
                <a:solidFill>
                  <a:schemeClr val="accent5"/>
                </a:solidFill>
                <a:hlinkClick r:id="rId7"/>
              </a:rPr>
              <a:t>з документа Google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"/>
          <p:cNvSpPr txBox="1"/>
          <p:nvPr/>
        </p:nvSpPr>
        <p:spPr>
          <a:xfrm>
            <a:off x="-496775" y="228600"/>
            <a:ext cx="30303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Google</a:t>
            </a:r>
            <a:endParaRPr sz="2400"/>
          </a:p>
        </p:txBody>
      </p:sp>
      <p:sp>
        <p:nvSpPr>
          <p:cNvPr id="320" name="Google Shape;320;p35"/>
          <p:cNvSpPr txBox="1"/>
          <p:nvPr/>
        </p:nvSpPr>
        <p:spPr>
          <a:xfrm>
            <a:off x="2041925" y="198700"/>
            <a:ext cx="6705900" cy="13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Малюнки схожі на один слайд презентації, але з великим полем. Ви можете використовувати їх, щоб проілюструвати концепцію або попросити студентів написати свою математичну формулу як альтернативу. Вони можуть сфотографувати свою домашню роботу і опублікувати її в малюнках, де ви зможете її прокоментувати.</a:t>
            </a:r>
            <a:endParaRPr/>
          </a:p>
        </p:txBody>
      </p:sp>
      <p:pic>
        <p:nvPicPr>
          <p:cNvPr id="321" name="Google Shape;3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2550" y="1385700"/>
            <a:ext cx="6186447" cy="370560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5"/>
          <p:cNvSpPr/>
          <p:nvPr/>
        </p:nvSpPr>
        <p:spPr>
          <a:xfrm>
            <a:off x="3356800" y="3732425"/>
            <a:ext cx="1062000" cy="34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5"/>
          <p:cNvSpPr txBox="1"/>
          <p:nvPr/>
        </p:nvSpPr>
        <p:spPr>
          <a:xfrm>
            <a:off x="2655400" y="3670925"/>
            <a:ext cx="1244700" cy="48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фото зошита</a:t>
            </a:r>
            <a:endParaRPr/>
          </a:p>
        </p:txBody>
      </p:sp>
      <p:sp>
        <p:nvSpPr>
          <p:cNvPr id="324" name="Google Shape;324;p35"/>
          <p:cNvSpPr/>
          <p:nvPr/>
        </p:nvSpPr>
        <p:spPr>
          <a:xfrm rot="6929352">
            <a:off x="6768735" y="2239070"/>
            <a:ext cx="571640" cy="34862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5"/>
          <p:cNvSpPr txBox="1"/>
          <p:nvPr/>
        </p:nvSpPr>
        <p:spPr>
          <a:xfrm>
            <a:off x="6510875" y="2044350"/>
            <a:ext cx="1778400" cy="34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фото з підручника</a:t>
            </a:r>
            <a:endParaRPr/>
          </a:p>
        </p:txBody>
      </p:sp>
      <p:pic>
        <p:nvPicPr>
          <p:cNvPr id="326" name="Google Shape;32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264" y="777975"/>
            <a:ext cx="1542737" cy="4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6"/>
          <p:cNvSpPr txBox="1"/>
          <p:nvPr/>
        </p:nvSpPr>
        <p:spPr>
          <a:xfrm>
            <a:off x="-496775" y="228600"/>
            <a:ext cx="30303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Google</a:t>
            </a:r>
            <a:endParaRPr sz="2400"/>
          </a:p>
        </p:txBody>
      </p:sp>
      <p:sp>
        <p:nvSpPr>
          <p:cNvPr id="332" name="Google Shape;332;p36"/>
          <p:cNvSpPr txBox="1"/>
          <p:nvPr/>
        </p:nvSpPr>
        <p:spPr>
          <a:xfrm>
            <a:off x="2018775" y="333550"/>
            <a:ext cx="6846300" cy="10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Форми є найбільш корисними і складним із цих додатків. Ми розглянемо дві теми: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1. Як зробити тест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2. Як зібрати опитування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6"/>
          <p:cNvSpPr txBox="1"/>
          <p:nvPr/>
        </p:nvSpPr>
        <p:spPr>
          <a:xfrm>
            <a:off x="331900" y="3984625"/>
            <a:ext cx="6364800" cy="10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</a:t>
            </a:r>
            <a:r>
              <a:rPr lang="en"/>
              <a:t>огляньте на всі параметри на вкладках «Тест», «презентація» і «загальні», там є корисні функції, такі як перемішування запитань. Я також рекомендую для деяких тестів використовувати опцію «Показати оцінку: Пізніше, після перевірки вручну - наприклад, якщо ви використовуєте формат коротких запитань.</a:t>
            </a:r>
            <a:endParaRPr/>
          </a:p>
        </p:txBody>
      </p:sp>
      <p:pic>
        <p:nvPicPr>
          <p:cNvPr id="334" name="Google Shape;334;p36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8286848" y="4210225"/>
            <a:ext cx="859700" cy="93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30650"/>
            <a:ext cx="6364800" cy="256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531" y="714906"/>
            <a:ext cx="1337344" cy="45096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6"/>
          <p:cNvSpPr/>
          <p:nvPr/>
        </p:nvSpPr>
        <p:spPr>
          <a:xfrm rot="-5998849">
            <a:off x="5865886" y="701007"/>
            <a:ext cx="403304" cy="1350034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8" name="Google Shape;338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87925" y="2537075"/>
            <a:ext cx="2450326" cy="252905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9" name="Google Shape;339;p36"/>
          <p:cNvSpPr/>
          <p:nvPr/>
        </p:nvSpPr>
        <p:spPr>
          <a:xfrm>
            <a:off x="8443775" y="2304600"/>
            <a:ext cx="509100" cy="486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CE5CD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6"/>
          <p:cNvSpPr txBox="1"/>
          <p:nvPr/>
        </p:nvSpPr>
        <p:spPr>
          <a:xfrm>
            <a:off x="6696675" y="851400"/>
            <a:ext cx="2317200" cy="1512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Щоб зробити будь-яку форму ТЕСТУ, вам потрібно натиснути на опції і вибрати вкладку «Тест», там активувати кнопку «Увімкнути/вимкнути оцінки»</a:t>
            </a:r>
            <a:endParaRPr sz="1300"/>
          </a:p>
        </p:txBody>
      </p:sp>
      <p:sp>
        <p:nvSpPr>
          <p:cNvPr id="341" name="Google Shape;341;p36"/>
          <p:cNvSpPr/>
          <p:nvPr/>
        </p:nvSpPr>
        <p:spPr>
          <a:xfrm>
            <a:off x="6734600" y="2983625"/>
            <a:ext cx="2279400" cy="324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349080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7"/>
          <p:cNvSpPr/>
          <p:nvPr/>
        </p:nvSpPr>
        <p:spPr>
          <a:xfrm>
            <a:off x="1286150" y="529375"/>
            <a:ext cx="887700" cy="557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7"/>
          <p:cNvSpPr txBox="1"/>
          <p:nvPr/>
        </p:nvSpPr>
        <p:spPr>
          <a:xfrm>
            <a:off x="2265250" y="497850"/>
            <a:ext cx="2024700" cy="5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Додати нове запитання</a:t>
            </a:r>
            <a:endParaRPr/>
          </a:p>
        </p:txBody>
      </p:sp>
      <p:sp>
        <p:nvSpPr>
          <p:cNvPr id="349" name="Google Shape;349;p37"/>
          <p:cNvSpPr txBox="1"/>
          <p:nvPr/>
        </p:nvSpPr>
        <p:spPr>
          <a:xfrm>
            <a:off x="5276225" y="40650"/>
            <a:ext cx="3600900" cy="5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</a:t>
            </a:r>
            <a:r>
              <a:rPr lang="en"/>
              <a:t>и завжди можете змінити порядок запитань, перетягуючи їх (символ 6 крапок)</a:t>
            </a:r>
            <a:endParaRPr/>
          </a:p>
        </p:txBody>
      </p:sp>
      <p:sp>
        <p:nvSpPr>
          <p:cNvPr id="350" name="Google Shape;350;p37"/>
          <p:cNvSpPr/>
          <p:nvPr/>
        </p:nvSpPr>
        <p:spPr>
          <a:xfrm>
            <a:off x="6513650" y="544600"/>
            <a:ext cx="572400" cy="3063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7"/>
          <p:cNvSpPr/>
          <p:nvPr/>
        </p:nvSpPr>
        <p:spPr>
          <a:xfrm>
            <a:off x="1286150" y="1285075"/>
            <a:ext cx="887700" cy="557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7"/>
          <p:cNvSpPr txBox="1"/>
          <p:nvPr/>
        </p:nvSpPr>
        <p:spPr>
          <a:xfrm>
            <a:off x="2270500" y="1187475"/>
            <a:ext cx="21795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І</a:t>
            </a:r>
            <a:r>
              <a:rPr lang="en"/>
              <a:t>мпортувати запитання з іншої форми на вашому диску</a:t>
            </a:r>
            <a:endParaRPr/>
          </a:p>
        </p:txBody>
      </p:sp>
      <p:sp>
        <p:nvSpPr>
          <p:cNvPr id="353" name="Google Shape;353;p37"/>
          <p:cNvSpPr/>
          <p:nvPr/>
        </p:nvSpPr>
        <p:spPr>
          <a:xfrm>
            <a:off x="1286150" y="1970875"/>
            <a:ext cx="887700" cy="557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7"/>
          <p:cNvSpPr txBox="1"/>
          <p:nvPr/>
        </p:nvSpPr>
        <p:spPr>
          <a:xfrm>
            <a:off x="2270500" y="2005975"/>
            <a:ext cx="30534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</a:t>
            </a:r>
            <a:r>
              <a:rPr lang="en"/>
              <a:t>одати заголовок, щоб виділити інструкції або розділ</a:t>
            </a:r>
            <a:endParaRPr/>
          </a:p>
        </p:txBody>
      </p:sp>
      <p:sp>
        <p:nvSpPr>
          <p:cNvPr id="355" name="Google Shape;355;p37"/>
          <p:cNvSpPr/>
          <p:nvPr/>
        </p:nvSpPr>
        <p:spPr>
          <a:xfrm>
            <a:off x="964325" y="2679150"/>
            <a:ext cx="1258200" cy="557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7"/>
          <p:cNvSpPr txBox="1"/>
          <p:nvPr/>
        </p:nvSpPr>
        <p:spPr>
          <a:xfrm>
            <a:off x="2270500" y="2774950"/>
            <a:ext cx="4779300" cy="5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</a:t>
            </a:r>
            <a:r>
              <a:rPr lang="en"/>
              <a:t>одати картинку або відео</a:t>
            </a:r>
            <a:endParaRPr/>
          </a:p>
        </p:txBody>
      </p:sp>
      <p:sp>
        <p:nvSpPr>
          <p:cNvPr id="357" name="Google Shape;357;p37"/>
          <p:cNvSpPr txBox="1"/>
          <p:nvPr/>
        </p:nvSpPr>
        <p:spPr>
          <a:xfrm>
            <a:off x="2270500" y="4144475"/>
            <a:ext cx="1969500" cy="5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Додати новий розділ</a:t>
            </a:r>
            <a:endParaRPr/>
          </a:p>
        </p:txBody>
      </p:sp>
      <p:sp>
        <p:nvSpPr>
          <p:cNvPr id="358" name="Google Shape;358;p37"/>
          <p:cNvSpPr/>
          <p:nvPr/>
        </p:nvSpPr>
        <p:spPr>
          <a:xfrm>
            <a:off x="1286150" y="4073225"/>
            <a:ext cx="887700" cy="557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9" name="Google Shape;35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5575" y="909050"/>
            <a:ext cx="4028925" cy="65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9600" y="1804664"/>
            <a:ext cx="3553280" cy="1451787"/>
          </a:xfrm>
          <a:prstGeom prst="rect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61" name="Google Shape;361;p37"/>
          <p:cNvSpPr/>
          <p:nvPr/>
        </p:nvSpPr>
        <p:spPr>
          <a:xfrm>
            <a:off x="4859375" y="2299975"/>
            <a:ext cx="572400" cy="306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2" name="Google Shape;362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5250" y="3653516"/>
            <a:ext cx="3053400" cy="1342783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63" name="Google Shape;363;p37"/>
          <p:cNvSpPr/>
          <p:nvPr/>
        </p:nvSpPr>
        <p:spPr>
          <a:xfrm>
            <a:off x="4572000" y="4198925"/>
            <a:ext cx="572400" cy="306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8"/>
          <p:cNvSpPr/>
          <p:nvPr/>
        </p:nvSpPr>
        <p:spPr>
          <a:xfrm rot="-2700000">
            <a:off x="885680" y="2920555"/>
            <a:ext cx="539240" cy="1152301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8"/>
          <p:cNvSpPr txBox="1"/>
          <p:nvPr/>
        </p:nvSpPr>
        <p:spPr>
          <a:xfrm>
            <a:off x="5914000" y="67675"/>
            <a:ext cx="30000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8"/>
          <p:cNvSpPr txBox="1"/>
          <p:nvPr/>
        </p:nvSpPr>
        <p:spPr>
          <a:xfrm>
            <a:off x="5914000" y="67675"/>
            <a:ext cx="31305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Тип питання: </a:t>
            </a:r>
            <a:r>
              <a:rPr b="1" lang="en">
                <a:solidFill>
                  <a:schemeClr val="dk1"/>
                </a:solidFill>
              </a:rPr>
              <a:t>з варіантами відповіді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- </a:t>
            </a:r>
            <a:r>
              <a:rPr lang="en">
                <a:solidFill>
                  <a:schemeClr val="dk1"/>
                </a:solidFill>
              </a:rPr>
              <a:t>це найпростіше налаштувати;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- найменша ймовірність помилитися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71" name="Google Shape;37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525" y="128925"/>
            <a:ext cx="5515675" cy="300853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8"/>
          <p:cNvSpPr/>
          <p:nvPr/>
        </p:nvSpPr>
        <p:spPr>
          <a:xfrm rot="5559945">
            <a:off x="3239414" y="2291643"/>
            <a:ext cx="580528" cy="24085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8"/>
          <p:cNvSpPr/>
          <p:nvPr/>
        </p:nvSpPr>
        <p:spPr>
          <a:xfrm rot="7056678">
            <a:off x="3700264" y="2483349"/>
            <a:ext cx="271862" cy="19376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8"/>
          <p:cNvSpPr txBox="1"/>
          <p:nvPr/>
        </p:nvSpPr>
        <p:spPr>
          <a:xfrm>
            <a:off x="2672425" y="1611750"/>
            <a:ext cx="20145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Зробити копію запитання</a:t>
            </a:r>
            <a:endParaRPr/>
          </a:p>
        </p:txBody>
      </p:sp>
      <p:sp>
        <p:nvSpPr>
          <p:cNvPr id="375" name="Google Shape;375;p38"/>
          <p:cNvSpPr/>
          <p:nvPr/>
        </p:nvSpPr>
        <p:spPr>
          <a:xfrm rot="10339959">
            <a:off x="4698341" y="208049"/>
            <a:ext cx="1202955" cy="25036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8"/>
          <p:cNvSpPr/>
          <p:nvPr/>
        </p:nvSpPr>
        <p:spPr>
          <a:xfrm>
            <a:off x="5522000" y="2678625"/>
            <a:ext cx="564300" cy="3405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8"/>
          <p:cNvSpPr/>
          <p:nvPr/>
        </p:nvSpPr>
        <p:spPr>
          <a:xfrm>
            <a:off x="5158375" y="2653863"/>
            <a:ext cx="282900" cy="390000"/>
          </a:xfrm>
          <a:prstGeom prst="ellipse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8"/>
          <p:cNvSpPr txBox="1"/>
          <p:nvPr/>
        </p:nvSpPr>
        <p:spPr>
          <a:xfrm>
            <a:off x="3889700" y="2006175"/>
            <a:ext cx="16323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Видалити запитання</a:t>
            </a:r>
            <a:endParaRPr/>
          </a:p>
        </p:txBody>
      </p:sp>
      <p:pic>
        <p:nvPicPr>
          <p:cNvPr id="379" name="Google Shape;37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8500" y="2623825"/>
            <a:ext cx="3000001" cy="1314046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80" name="Google Shape;38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2450" y="3019125"/>
            <a:ext cx="3778692" cy="212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8"/>
          <p:cNvSpPr txBox="1"/>
          <p:nvPr/>
        </p:nvSpPr>
        <p:spPr>
          <a:xfrm>
            <a:off x="2351350" y="3438000"/>
            <a:ext cx="22320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виберіть одну правильну відповідь і надайте запитанню бал</a:t>
            </a:r>
            <a:endParaRPr/>
          </a:p>
        </p:txBody>
      </p:sp>
      <p:cxnSp>
        <p:nvCxnSpPr>
          <p:cNvPr id="382" name="Google Shape;382;p38"/>
          <p:cNvCxnSpPr/>
          <p:nvPr/>
        </p:nvCxnSpPr>
        <p:spPr>
          <a:xfrm flipH="1" rot="10800000">
            <a:off x="4415950" y="3678100"/>
            <a:ext cx="412800" cy="360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3" name="Google Shape;383;p38"/>
          <p:cNvCxnSpPr/>
          <p:nvPr/>
        </p:nvCxnSpPr>
        <p:spPr>
          <a:xfrm flipH="1">
            <a:off x="1993575" y="3679025"/>
            <a:ext cx="432900" cy="522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200"/>
            <a:ext cx="5951828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9"/>
          <p:cNvSpPr txBox="1"/>
          <p:nvPr/>
        </p:nvSpPr>
        <p:spPr>
          <a:xfrm>
            <a:off x="5914000" y="220075"/>
            <a:ext cx="3130500" cy="166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Тип запитання: </a:t>
            </a:r>
            <a:r>
              <a:rPr b="1" lang="en">
                <a:solidFill>
                  <a:schemeClr val="dk1"/>
                </a:solidFill>
              </a:rPr>
              <a:t>прапорці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Тут учні мають вибрати більше одного варіанту, щоб отримати правильну відповідь. Ви також можете додати зображення до запитання будь-якого формату.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90" name="Google Shape;39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200" y="143883"/>
            <a:ext cx="5460225" cy="489666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9"/>
          <p:cNvSpPr/>
          <p:nvPr/>
        </p:nvSpPr>
        <p:spPr>
          <a:xfrm rot="-10796590">
            <a:off x="5064644" y="363958"/>
            <a:ext cx="907200" cy="250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2" name="Google Shape;39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525" y="710750"/>
            <a:ext cx="1029750" cy="31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0073" y="2151075"/>
            <a:ext cx="1461024" cy="31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0"/>
          <p:cNvSpPr/>
          <p:nvPr/>
        </p:nvSpPr>
        <p:spPr>
          <a:xfrm>
            <a:off x="5966000" y="612500"/>
            <a:ext cx="855600" cy="796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40"/>
          <p:cNvSpPr txBox="1"/>
          <p:nvPr/>
        </p:nvSpPr>
        <p:spPr>
          <a:xfrm>
            <a:off x="152400" y="58075"/>
            <a:ext cx="8692800" cy="796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</a:t>
            </a:r>
            <a:r>
              <a:rPr lang="en"/>
              <a:t> короткими відповідями вам доведеться бути обережним. Незначні орфографічні помилки або іноді пробіл у відповіді можуть призвести до того, що вони будуть не враховані як правильні. Завжди перевіряйте результати.</a:t>
            </a:r>
            <a:endParaRPr/>
          </a:p>
        </p:txBody>
      </p:sp>
      <p:pic>
        <p:nvPicPr>
          <p:cNvPr id="400" name="Google Shape;40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749" y="1477902"/>
            <a:ext cx="7912114" cy="26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40"/>
          <p:cNvSpPr/>
          <p:nvPr/>
        </p:nvSpPr>
        <p:spPr>
          <a:xfrm>
            <a:off x="3222925" y="2784700"/>
            <a:ext cx="1180500" cy="390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2" name="Google Shape;40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3499" y="1601875"/>
            <a:ext cx="2840575" cy="298955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1"/>
          <p:cNvSpPr txBox="1"/>
          <p:nvPr/>
        </p:nvSpPr>
        <p:spPr>
          <a:xfrm>
            <a:off x="796575" y="199150"/>
            <a:ext cx="4779300" cy="47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Ви також можете додати запитання про дату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Давайте подивимося на опитування.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Для одного з моїх занять я хотів виміряти мотивацію учнів, тому я використовував форми Google для збору даних.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8" name="Google Shape;40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000" y="613425"/>
            <a:ext cx="7233950" cy="238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3563400" y="2571750"/>
            <a:ext cx="1019700" cy="96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50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Щоб увійти в Google, використовуйте акаунт своєї організації або Gmail для </a:t>
            </a:r>
            <a:r>
              <a:rPr lang="en" u="sng">
                <a:solidFill>
                  <a:schemeClr val="hlink"/>
                </a:solidFill>
                <a:hlinkClick r:id="rId3"/>
              </a:rPr>
              <a:t>входу в систему</a:t>
            </a:r>
            <a:r>
              <a:rPr lang="en"/>
              <a:t>:</a:t>
            </a: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4325900" y="4179900"/>
            <a:ext cx="3789000" cy="96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Якщо ви забули адресу своєї електронної пошти або пароль, зверніться по допомогу до вашого адміністратора.</a:t>
            </a:r>
            <a:endParaRPr b="1" sz="12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500" y="1254050"/>
            <a:ext cx="3190900" cy="3520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3550" y="1254050"/>
            <a:ext cx="2749290" cy="305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2750" y="2147150"/>
            <a:ext cx="3681098" cy="280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775" y="2147150"/>
            <a:ext cx="3352226" cy="29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" y="152400"/>
            <a:ext cx="4340565" cy="1805849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42"/>
          <p:cNvSpPr txBox="1"/>
          <p:nvPr/>
        </p:nvSpPr>
        <p:spPr>
          <a:xfrm>
            <a:off x="4646700" y="563775"/>
            <a:ext cx="38004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Ви можете додавати рядки і стовпці для створення шкали Лайкерта за допомогою запитань</a:t>
            </a:r>
            <a:endParaRPr/>
          </a:p>
        </p:txBody>
      </p:sp>
      <p:sp>
        <p:nvSpPr>
          <p:cNvPr id="417" name="Google Shape;417;p42"/>
          <p:cNvSpPr/>
          <p:nvPr/>
        </p:nvSpPr>
        <p:spPr>
          <a:xfrm rot="1119059">
            <a:off x="4365446" y="1420299"/>
            <a:ext cx="704497" cy="120730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2"/>
          <p:cNvSpPr/>
          <p:nvPr/>
        </p:nvSpPr>
        <p:spPr>
          <a:xfrm>
            <a:off x="5272725" y="3153100"/>
            <a:ext cx="639000" cy="1078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2"/>
          <p:cNvSpPr txBox="1"/>
          <p:nvPr/>
        </p:nvSpPr>
        <p:spPr>
          <a:xfrm>
            <a:off x="155725" y="4356875"/>
            <a:ext cx="14583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* Скріни збережено з оригінальної презентації</a:t>
            </a:r>
            <a:endParaRPr sz="1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25" y="1164700"/>
            <a:ext cx="4641952" cy="2005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25" name="Google Shape;425;p43"/>
          <p:cNvSpPr txBox="1"/>
          <p:nvPr/>
        </p:nvSpPr>
        <p:spPr>
          <a:xfrm>
            <a:off x="431475" y="240625"/>
            <a:ext cx="7642200" cy="5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</a:t>
            </a:r>
            <a:r>
              <a:rPr lang="en"/>
              <a:t>ідповіді можна побачити у вигляді графіка або експортувати в Google-таблиці (чи в Excel)</a:t>
            </a:r>
            <a:endParaRPr/>
          </a:p>
        </p:txBody>
      </p:sp>
      <p:pic>
        <p:nvPicPr>
          <p:cNvPr id="426" name="Google Shape;42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3226" y="1179425"/>
            <a:ext cx="3287774" cy="278464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27" name="Google Shape;427;p43"/>
          <p:cNvSpPr/>
          <p:nvPr/>
        </p:nvSpPr>
        <p:spPr>
          <a:xfrm>
            <a:off x="3438950" y="614025"/>
            <a:ext cx="414900" cy="663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3"/>
          <p:cNvSpPr/>
          <p:nvPr/>
        </p:nvSpPr>
        <p:spPr>
          <a:xfrm>
            <a:off x="6686375" y="626875"/>
            <a:ext cx="414900" cy="663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43"/>
          <p:cNvSpPr txBox="1"/>
          <p:nvPr/>
        </p:nvSpPr>
        <p:spPr>
          <a:xfrm>
            <a:off x="155725" y="4356875"/>
            <a:ext cx="14583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* Скріни збережено з оригінальної презентації</a:t>
            </a:r>
            <a:endParaRPr sz="1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0827" y="152400"/>
            <a:ext cx="4314826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2016-08-11 at 10.36.52.png" id="435" name="Google Shape;43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2325" y="2571750"/>
            <a:ext cx="4401401" cy="2367351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4"/>
          <p:cNvSpPr txBox="1"/>
          <p:nvPr/>
        </p:nvSpPr>
        <p:spPr>
          <a:xfrm>
            <a:off x="914400" y="61725"/>
            <a:ext cx="3000000" cy="11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Відгуки учнів і батьків</a:t>
            </a:r>
            <a:endParaRPr sz="1100"/>
          </a:p>
        </p:txBody>
      </p:sp>
      <p:sp>
        <p:nvSpPr>
          <p:cNvPr id="437" name="Google Shape;437;p44"/>
          <p:cNvSpPr txBox="1"/>
          <p:nvPr/>
        </p:nvSpPr>
        <p:spPr>
          <a:xfrm>
            <a:off x="339075" y="1274925"/>
            <a:ext cx="3204900" cy="3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Використовуйте Google-форми як інструмент для зворотного зв'язку учнів і батьків.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Збирайте відгуки після батьківських зборів або шкільного заходу, щоб інформувати про майбутні рішення.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Створіть опитування «Розкажіть мені про себе», щоб краще пізнати своїх учнів, і використовуйте функцію «Графіки» для графічного представлення результатів.</a:t>
            </a:r>
            <a:endParaRPr/>
          </a:p>
        </p:txBody>
      </p:sp>
      <p:pic>
        <p:nvPicPr>
          <p:cNvPr id="438" name="Google Shape;438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" y="152400"/>
            <a:ext cx="621418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4"/>
          <p:cNvSpPr txBox="1"/>
          <p:nvPr/>
        </p:nvSpPr>
        <p:spPr>
          <a:xfrm>
            <a:off x="180750" y="4433250"/>
            <a:ext cx="17661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Перекладено </a:t>
            </a:r>
            <a:r>
              <a:rPr lang="en" sz="1200" u="sng">
                <a:solidFill>
                  <a:schemeClr val="accent5"/>
                </a:solidFill>
                <a:hlinkClick r:id="rId6"/>
              </a:rPr>
              <a:t>з документа Google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5"/>
          <p:cNvSpPr txBox="1"/>
          <p:nvPr/>
        </p:nvSpPr>
        <p:spPr>
          <a:xfrm>
            <a:off x="152400" y="1965350"/>
            <a:ext cx="84330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Щ</a:t>
            </a:r>
            <a:r>
              <a:rPr lang="en"/>
              <a:t>об запланувати віртуальний урок, на вкладці "Завдання" натисніть “Google Календар”</a:t>
            </a:r>
            <a:endParaRPr/>
          </a:p>
        </p:txBody>
      </p:sp>
      <p:sp>
        <p:nvSpPr>
          <p:cNvPr id="445" name="Google Shape;445;p45"/>
          <p:cNvSpPr/>
          <p:nvPr/>
        </p:nvSpPr>
        <p:spPr>
          <a:xfrm>
            <a:off x="4386825" y="3674000"/>
            <a:ext cx="852600" cy="229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5"/>
          <p:cNvSpPr/>
          <p:nvPr/>
        </p:nvSpPr>
        <p:spPr>
          <a:xfrm>
            <a:off x="8291500" y="0"/>
            <a:ext cx="852600" cy="82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7" name="Google Shape;44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7825" y="215925"/>
            <a:ext cx="6498326" cy="18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45"/>
          <p:cNvSpPr/>
          <p:nvPr/>
        </p:nvSpPr>
        <p:spPr>
          <a:xfrm>
            <a:off x="3303225" y="163700"/>
            <a:ext cx="1203300" cy="656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5"/>
          <p:cNvSpPr/>
          <p:nvPr/>
        </p:nvSpPr>
        <p:spPr>
          <a:xfrm rot="727608">
            <a:off x="4424691" y="606241"/>
            <a:ext cx="1423771" cy="415769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5"/>
          <p:cNvSpPr/>
          <p:nvPr/>
        </p:nvSpPr>
        <p:spPr>
          <a:xfrm>
            <a:off x="5852525" y="622350"/>
            <a:ext cx="1619400" cy="7692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1" name="Google Shape;45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000" y="2370049"/>
            <a:ext cx="3719225" cy="2035275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45"/>
          <p:cNvSpPr/>
          <p:nvPr/>
        </p:nvSpPr>
        <p:spPr>
          <a:xfrm>
            <a:off x="1214075" y="2699675"/>
            <a:ext cx="2832900" cy="546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5"/>
          <p:cNvSpPr txBox="1"/>
          <p:nvPr/>
        </p:nvSpPr>
        <p:spPr>
          <a:xfrm>
            <a:off x="2344500" y="2749625"/>
            <a:ext cx="2535000" cy="1214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Н</a:t>
            </a:r>
            <a:r>
              <a:rPr lang="en"/>
              <a:t>а сторінці календаря натисніть кнопку «Створити»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Ц</a:t>
            </a:r>
            <a:r>
              <a:rPr lang="en"/>
              <a:t>е відкриє вікно праворуч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4" name="Google Shape;454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1825" y="2435100"/>
            <a:ext cx="2806734" cy="246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6"/>
          <p:cNvSpPr txBox="1"/>
          <p:nvPr/>
        </p:nvSpPr>
        <p:spPr>
          <a:xfrm>
            <a:off x="295325" y="164075"/>
            <a:ext cx="46047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</a:t>
            </a:r>
            <a:r>
              <a:rPr lang="en"/>
              <a:t>ісля збереження зустріч буде додана у ваш календар і в календар учнів вашого класу</a:t>
            </a:r>
            <a:endParaRPr/>
          </a:p>
        </p:txBody>
      </p:sp>
      <p:pic>
        <p:nvPicPr>
          <p:cNvPr id="460" name="Google Shape;46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75" y="1845376"/>
            <a:ext cx="4407077" cy="13775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1" name="Google Shape;461;p46"/>
          <p:cNvCxnSpPr/>
          <p:nvPr/>
        </p:nvCxnSpPr>
        <p:spPr>
          <a:xfrm flipH="1" rot="10800000">
            <a:off x="3758675" y="1573000"/>
            <a:ext cx="1288200" cy="93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2" name="Google Shape;462;p46"/>
          <p:cNvCxnSpPr/>
          <p:nvPr/>
        </p:nvCxnSpPr>
        <p:spPr>
          <a:xfrm>
            <a:off x="3758675" y="2892925"/>
            <a:ext cx="1230000" cy="6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63" name="Google Shape;46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4150" y="1558150"/>
            <a:ext cx="3918624" cy="202720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7"/>
          <p:cNvSpPr txBox="1"/>
          <p:nvPr>
            <p:ph type="ctrTitle"/>
          </p:nvPr>
        </p:nvSpPr>
        <p:spPr>
          <a:xfrm>
            <a:off x="311708" y="1125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Як використовувати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Google-клас</a:t>
            </a:r>
            <a:endParaRPr/>
          </a:p>
        </p:txBody>
      </p:sp>
      <p:sp>
        <p:nvSpPr>
          <p:cNvPr id="469" name="Google Shape;469;p47"/>
          <p:cNvSpPr txBox="1"/>
          <p:nvPr>
            <p:ph idx="1" type="subTitle"/>
          </p:nvPr>
        </p:nvSpPr>
        <p:spPr>
          <a:xfrm>
            <a:off x="311700" y="3215125"/>
            <a:ext cx="8520600" cy="11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для учнів</a:t>
            </a:r>
            <a:endParaRPr sz="1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8"/>
          <p:cNvSpPr txBox="1"/>
          <p:nvPr/>
        </p:nvSpPr>
        <p:spPr>
          <a:xfrm>
            <a:off x="1044825" y="244225"/>
            <a:ext cx="7638300" cy="3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Стрічка</a:t>
            </a:r>
            <a:r>
              <a:rPr b="1" lang="en"/>
              <a:t> новин</a:t>
            </a:r>
            <a:endParaRPr/>
          </a:p>
        </p:txBody>
      </p:sp>
      <p:pic>
        <p:nvPicPr>
          <p:cNvPr id="475" name="Google Shape;47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2775" y="835877"/>
            <a:ext cx="7410002" cy="23843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6" name="Google Shape;476;p48"/>
          <p:cNvCxnSpPr/>
          <p:nvPr/>
        </p:nvCxnSpPr>
        <p:spPr>
          <a:xfrm rot="10800000">
            <a:off x="4745900" y="2562900"/>
            <a:ext cx="1416900" cy="854100"/>
          </a:xfrm>
          <a:prstGeom prst="straightConnector1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7" name="Google Shape;477;p48"/>
          <p:cNvSpPr txBox="1"/>
          <p:nvPr/>
        </p:nvSpPr>
        <p:spPr>
          <a:xfrm>
            <a:off x="6151275" y="3081900"/>
            <a:ext cx="1875300" cy="1555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Тут можна поставити запитання для вчителя або опублікувати що-небудь для однокласників</a:t>
            </a:r>
            <a:endParaRPr/>
          </a:p>
        </p:txBody>
      </p:sp>
      <p:sp>
        <p:nvSpPr>
          <p:cNvPr id="478" name="Google Shape;478;p48"/>
          <p:cNvSpPr/>
          <p:nvPr/>
        </p:nvSpPr>
        <p:spPr>
          <a:xfrm>
            <a:off x="3117025" y="3140750"/>
            <a:ext cx="337200" cy="4653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48"/>
          <p:cNvSpPr txBox="1"/>
          <p:nvPr/>
        </p:nvSpPr>
        <p:spPr>
          <a:xfrm>
            <a:off x="2537375" y="3606050"/>
            <a:ext cx="1875300" cy="14268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тут ви побачите майбутні завдання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(Додаткову інформацію подивіться на наступному слайді)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0" name="Google Shape;480;p48"/>
          <p:cNvSpPr/>
          <p:nvPr/>
        </p:nvSpPr>
        <p:spPr>
          <a:xfrm>
            <a:off x="4581225" y="580900"/>
            <a:ext cx="337200" cy="302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48"/>
          <p:cNvSpPr/>
          <p:nvPr/>
        </p:nvSpPr>
        <p:spPr>
          <a:xfrm rot="-3247319">
            <a:off x="404164" y="1127360"/>
            <a:ext cx="863049" cy="50966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48"/>
          <p:cNvSpPr txBox="1"/>
          <p:nvPr/>
        </p:nvSpPr>
        <p:spPr>
          <a:xfrm>
            <a:off x="65000" y="1578050"/>
            <a:ext cx="1693800" cy="596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головне</a:t>
            </a:r>
            <a:r>
              <a:rPr lang="en"/>
              <a:t> меню</a:t>
            </a:r>
            <a:endParaRPr/>
          </a:p>
        </p:txBody>
      </p:sp>
      <p:pic>
        <p:nvPicPr>
          <p:cNvPr id="483" name="Google Shape;48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00" y="2217775"/>
            <a:ext cx="2308776" cy="2815075"/>
          </a:xfrm>
          <a:prstGeom prst="rect">
            <a:avLst/>
          </a:prstGeom>
          <a:noFill/>
          <a:ln cap="flat" cmpd="sng" w="1905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9"/>
          <p:cNvSpPr txBox="1"/>
          <p:nvPr/>
        </p:nvSpPr>
        <p:spPr>
          <a:xfrm>
            <a:off x="51875" y="58750"/>
            <a:ext cx="4978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Це</a:t>
            </a:r>
            <a:r>
              <a:rPr lang="en"/>
              <a:t> повний вигляд завдання</a:t>
            </a:r>
            <a:endParaRPr/>
          </a:p>
        </p:txBody>
      </p:sp>
      <p:pic>
        <p:nvPicPr>
          <p:cNvPr id="489" name="Google Shape;48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988" y="1326175"/>
            <a:ext cx="8686023" cy="29573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0" name="Google Shape;490;p49"/>
          <p:cNvCxnSpPr/>
          <p:nvPr/>
        </p:nvCxnSpPr>
        <p:spPr>
          <a:xfrm flipH="1">
            <a:off x="3231950" y="570425"/>
            <a:ext cx="1651200" cy="19398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1" name="Google Shape;491;p49"/>
          <p:cNvCxnSpPr/>
          <p:nvPr/>
        </p:nvCxnSpPr>
        <p:spPr>
          <a:xfrm rot="10800000">
            <a:off x="1579325" y="4140250"/>
            <a:ext cx="69300" cy="630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2" name="Google Shape;492;p49"/>
          <p:cNvSpPr txBox="1"/>
          <p:nvPr/>
        </p:nvSpPr>
        <p:spPr>
          <a:xfrm>
            <a:off x="1454250" y="4533175"/>
            <a:ext cx="2394000" cy="519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Публічний коментар</a:t>
            </a:r>
            <a:endParaRPr/>
          </a:p>
        </p:txBody>
      </p:sp>
      <p:cxnSp>
        <p:nvCxnSpPr>
          <p:cNvPr id="493" name="Google Shape;493;p49"/>
          <p:cNvCxnSpPr/>
          <p:nvPr/>
        </p:nvCxnSpPr>
        <p:spPr>
          <a:xfrm flipH="1">
            <a:off x="3308000" y="3149050"/>
            <a:ext cx="893700" cy="393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4" name="Google Shape;494;p49"/>
          <p:cNvSpPr txBox="1"/>
          <p:nvPr/>
        </p:nvSpPr>
        <p:spPr>
          <a:xfrm>
            <a:off x="4201700" y="2853250"/>
            <a:ext cx="2316300" cy="77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</a:t>
            </a:r>
            <a:r>
              <a:rPr lang="en"/>
              <a:t>кладення, яке є частиною завдання.</a:t>
            </a:r>
            <a:endParaRPr/>
          </a:p>
        </p:txBody>
      </p:sp>
      <p:cxnSp>
        <p:nvCxnSpPr>
          <p:cNvPr id="495" name="Google Shape;495;p49"/>
          <p:cNvCxnSpPr/>
          <p:nvPr/>
        </p:nvCxnSpPr>
        <p:spPr>
          <a:xfrm flipH="1" rot="10800000">
            <a:off x="6936950" y="3568575"/>
            <a:ext cx="383400" cy="6396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6" name="Google Shape;496;p49"/>
          <p:cNvSpPr txBox="1"/>
          <p:nvPr/>
        </p:nvSpPr>
        <p:spPr>
          <a:xfrm>
            <a:off x="6300550" y="3827175"/>
            <a:ext cx="2532300" cy="580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Особисте повідомлення для в</a:t>
            </a:r>
            <a:r>
              <a:rPr lang="en"/>
              <a:t>чителя</a:t>
            </a:r>
            <a:endParaRPr/>
          </a:p>
        </p:txBody>
      </p:sp>
      <p:sp>
        <p:nvSpPr>
          <p:cNvPr id="497" name="Google Shape;497;p49"/>
          <p:cNvSpPr/>
          <p:nvPr/>
        </p:nvSpPr>
        <p:spPr>
          <a:xfrm>
            <a:off x="7510525" y="791950"/>
            <a:ext cx="587700" cy="864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49"/>
          <p:cNvSpPr txBox="1"/>
          <p:nvPr/>
        </p:nvSpPr>
        <p:spPr>
          <a:xfrm>
            <a:off x="4874500" y="152400"/>
            <a:ext cx="4174500" cy="1007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Тут ви відправляєте завдання. Зверніть особливу увагу на інструкції, тому що вчитель може додати документ, в якому ви повинні працювати.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875" y="573775"/>
            <a:ext cx="3093900" cy="3813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50"/>
          <p:cNvSpPr/>
          <p:nvPr/>
        </p:nvSpPr>
        <p:spPr>
          <a:xfrm>
            <a:off x="2088075" y="2057625"/>
            <a:ext cx="1124700" cy="363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50"/>
          <p:cNvSpPr txBox="1"/>
          <p:nvPr/>
        </p:nvSpPr>
        <p:spPr>
          <a:xfrm>
            <a:off x="2489675" y="1833150"/>
            <a:ext cx="3603600" cy="904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Тут ви можете додати файли з папки курсу (з google-диску), URL-адреси сайтів, або файли з комп'ютера.</a:t>
            </a:r>
            <a:endParaRPr/>
          </a:p>
        </p:txBody>
      </p:sp>
      <p:sp>
        <p:nvSpPr>
          <p:cNvPr id="506" name="Google Shape;506;p50"/>
          <p:cNvSpPr txBox="1"/>
          <p:nvPr/>
        </p:nvSpPr>
        <p:spPr>
          <a:xfrm>
            <a:off x="4121275" y="307350"/>
            <a:ext cx="3699000" cy="10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Якщо вчитель не вказав формат документа, ви можете відправити своє завдання кількома способами.</a:t>
            </a:r>
            <a:endParaRPr/>
          </a:p>
        </p:txBody>
      </p:sp>
      <p:sp>
        <p:nvSpPr>
          <p:cNvPr id="507" name="Google Shape;507;p50"/>
          <p:cNvSpPr txBox="1"/>
          <p:nvPr/>
        </p:nvSpPr>
        <p:spPr>
          <a:xfrm>
            <a:off x="2253625" y="2936175"/>
            <a:ext cx="3699000" cy="2039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документи</a:t>
            </a:r>
            <a:r>
              <a:rPr lang="en">
                <a:solidFill>
                  <a:schemeClr val="dk1"/>
                </a:solidFill>
              </a:rPr>
              <a:t> (аналог Microsoft Word)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презентації (аналог Microsoft PowerPoint)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таблиц</a:t>
            </a:r>
            <a:r>
              <a:rPr lang="en">
                <a:solidFill>
                  <a:schemeClr val="dk1"/>
                </a:solidFill>
              </a:rPr>
              <a:t>і</a:t>
            </a:r>
            <a:r>
              <a:rPr lang="en">
                <a:solidFill>
                  <a:schemeClr val="dk1"/>
                </a:solidFill>
              </a:rPr>
              <a:t> (аналог Microsoft Excel)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м</a:t>
            </a:r>
            <a:r>
              <a:rPr lang="en">
                <a:solidFill>
                  <a:schemeClr val="dk1"/>
                </a:solidFill>
              </a:rPr>
              <a:t>алюнки (отлично подходит для создания изображений или математических формул)</a:t>
            </a:r>
            <a:endParaRPr/>
          </a:p>
        </p:txBody>
      </p:sp>
      <p:pic>
        <p:nvPicPr>
          <p:cNvPr id="508" name="Google Shape;508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5675" y="1544250"/>
            <a:ext cx="2745925" cy="2332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1"/>
          <p:cNvSpPr txBox="1"/>
          <p:nvPr/>
        </p:nvSpPr>
        <p:spPr>
          <a:xfrm>
            <a:off x="1918700" y="0"/>
            <a:ext cx="55227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Ви можете побачити вміст і завдання на семестр в цій вкладці</a:t>
            </a:r>
            <a:endParaRPr/>
          </a:p>
        </p:txBody>
      </p:sp>
      <p:pic>
        <p:nvPicPr>
          <p:cNvPr id="514" name="Google Shape;51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00" y="713775"/>
            <a:ext cx="7873700" cy="42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51"/>
          <p:cNvSpPr/>
          <p:nvPr/>
        </p:nvSpPr>
        <p:spPr>
          <a:xfrm>
            <a:off x="4526650" y="418050"/>
            <a:ext cx="406200" cy="371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16" name="Google Shape;516;p51"/>
          <p:cNvCxnSpPr/>
          <p:nvPr/>
        </p:nvCxnSpPr>
        <p:spPr>
          <a:xfrm rot="10800000">
            <a:off x="6062900" y="1652125"/>
            <a:ext cx="51900" cy="152160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17" name="Google Shape;517;p51"/>
          <p:cNvSpPr txBox="1"/>
          <p:nvPr/>
        </p:nvSpPr>
        <p:spPr>
          <a:xfrm>
            <a:off x="5097250" y="3142025"/>
            <a:ext cx="1595100" cy="14298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Ваш календар з усіма строками та розкладом віртуальних занять</a:t>
            </a:r>
            <a:endParaRPr b="1"/>
          </a:p>
        </p:txBody>
      </p:sp>
      <p:cxnSp>
        <p:nvCxnSpPr>
          <p:cNvPr id="518" name="Google Shape;518;p51"/>
          <p:cNvCxnSpPr/>
          <p:nvPr/>
        </p:nvCxnSpPr>
        <p:spPr>
          <a:xfrm rot="10800000">
            <a:off x="7822125" y="1661000"/>
            <a:ext cx="734700" cy="630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19" name="Google Shape;519;p51"/>
          <p:cNvSpPr txBox="1"/>
          <p:nvPr/>
        </p:nvSpPr>
        <p:spPr>
          <a:xfrm>
            <a:off x="7749150" y="2215700"/>
            <a:ext cx="1209900" cy="84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спільні</a:t>
            </a:r>
            <a:r>
              <a:rPr lang="en"/>
              <a:t> документи класу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962"/>
            <a:ext cx="9143998" cy="4361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6"/>
          <p:cNvCxnSpPr/>
          <p:nvPr/>
        </p:nvCxnSpPr>
        <p:spPr>
          <a:xfrm flipH="1" rot="10800000">
            <a:off x="6452950" y="255725"/>
            <a:ext cx="1633200" cy="69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" name="Google Shape;77;p16"/>
          <p:cNvCxnSpPr/>
          <p:nvPr/>
        </p:nvCxnSpPr>
        <p:spPr>
          <a:xfrm rot="10800000">
            <a:off x="8908900" y="394925"/>
            <a:ext cx="87000" cy="501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" name="Google Shape;78;p16"/>
          <p:cNvSpPr txBox="1"/>
          <p:nvPr/>
        </p:nvSpPr>
        <p:spPr>
          <a:xfrm>
            <a:off x="5714400" y="3313200"/>
            <a:ext cx="3145800" cy="19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9" name="Google Shape;79;p16"/>
          <p:cNvCxnSpPr/>
          <p:nvPr/>
        </p:nvCxnSpPr>
        <p:spPr>
          <a:xfrm flipH="1" rot="10800000">
            <a:off x="530950" y="2345100"/>
            <a:ext cx="5364600" cy="829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" name="Google Shape;80;p16"/>
          <p:cNvCxnSpPr/>
          <p:nvPr/>
        </p:nvCxnSpPr>
        <p:spPr>
          <a:xfrm flipH="1">
            <a:off x="5077050" y="3128800"/>
            <a:ext cx="2047800" cy="2058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81" name="Google Shape;81;p16"/>
          <p:cNvSpPr/>
          <p:nvPr/>
        </p:nvSpPr>
        <p:spPr>
          <a:xfrm>
            <a:off x="345575" y="950400"/>
            <a:ext cx="2748900" cy="1131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375275" y="958725"/>
            <a:ext cx="268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Натисніть на цю іконку, щоб увійти в Google-клас.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Можливо, вам доведеться прокрутити вниз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304125" y="3547275"/>
            <a:ext cx="2459100" cy="1214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563" y="3623475"/>
            <a:ext cx="2376224" cy="11089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/>
          <p:nvPr/>
        </p:nvSpPr>
        <p:spPr>
          <a:xfrm rot="-5400000">
            <a:off x="1553750" y="2461800"/>
            <a:ext cx="1476300" cy="717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6190650" y="958713"/>
            <a:ext cx="2878800" cy="2092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6339" y="1029701"/>
            <a:ext cx="2709561" cy="9332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/>
          <p:nvPr/>
        </p:nvSpPr>
        <p:spPr>
          <a:xfrm>
            <a:off x="7548400" y="1783725"/>
            <a:ext cx="537900" cy="442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6241675" y="2234702"/>
            <a:ext cx="26895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На сторінці Google у правому верхньому куті натисніть цю кнопку</a:t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7730250" y="507425"/>
            <a:ext cx="717300" cy="44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2"/>
          <p:cNvSpPr txBox="1"/>
          <p:nvPr>
            <p:ph idx="1" type="subTitle"/>
          </p:nvPr>
        </p:nvSpPr>
        <p:spPr>
          <a:xfrm>
            <a:off x="263175" y="1866200"/>
            <a:ext cx="8520600" cy="11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Переклала Вікторія Топол, сайт “Нова українська школа”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https://nus.org.ua/</a:t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450" y="76212"/>
            <a:ext cx="9143998" cy="4361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7"/>
          <p:cNvCxnSpPr/>
          <p:nvPr/>
        </p:nvCxnSpPr>
        <p:spPr>
          <a:xfrm flipH="1" rot="10800000">
            <a:off x="6001150" y="348400"/>
            <a:ext cx="2015700" cy="706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" name="Google Shape;97;p17"/>
          <p:cNvCxnSpPr/>
          <p:nvPr/>
        </p:nvCxnSpPr>
        <p:spPr>
          <a:xfrm rot="10800000">
            <a:off x="8897400" y="464425"/>
            <a:ext cx="209700" cy="622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" name="Google Shape;98;p17"/>
          <p:cNvCxnSpPr/>
          <p:nvPr/>
        </p:nvCxnSpPr>
        <p:spPr>
          <a:xfrm flipH="1">
            <a:off x="3949600" y="2911425"/>
            <a:ext cx="3231900" cy="21348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99" name="Google Shape;99;p17"/>
          <p:cNvCxnSpPr/>
          <p:nvPr/>
        </p:nvCxnSpPr>
        <p:spPr>
          <a:xfrm flipH="1" rot="10800000">
            <a:off x="2697900" y="2650025"/>
            <a:ext cx="3198000" cy="6981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100" name="Google Shape;100;p17"/>
          <p:cNvSpPr/>
          <p:nvPr/>
        </p:nvSpPr>
        <p:spPr>
          <a:xfrm>
            <a:off x="300850" y="1038400"/>
            <a:ext cx="4145400" cy="16692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407600" y="1086925"/>
            <a:ext cx="3959400" cy="16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Якщо ваші класи вже створені, вони будуть в цьому розділі.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Якщо ви хочете долучитись до іншого класу або створити новий (ваші учні також можуть долучитись до вашого класу за допомогою цього методу)</a:t>
            </a:r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4446250" y="1924600"/>
            <a:ext cx="1158900" cy="32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0" y="4053875"/>
            <a:ext cx="9107100" cy="108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8700" y="3000367"/>
            <a:ext cx="2854500" cy="2046083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5" name="Google Shape;105;p17"/>
          <p:cNvSpPr/>
          <p:nvPr/>
        </p:nvSpPr>
        <p:spPr>
          <a:xfrm>
            <a:off x="6052375" y="1038400"/>
            <a:ext cx="3054600" cy="2092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5469" y="1055200"/>
            <a:ext cx="2880481" cy="93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/>
          <p:nvPr/>
        </p:nvSpPr>
        <p:spPr>
          <a:xfrm>
            <a:off x="6485200" y="1662913"/>
            <a:ext cx="537900" cy="5172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 txBox="1"/>
          <p:nvPr/>
        </p:nvSpPr>
        <p:spPr>
          <a:xfrm>
            <a:off x="6234925" y="2265313"/>
            <a:ext cx="26895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Натисніть значок плюса, щоб долучитись до класу (або створити новий)</a:t>
            </a:r>
            <a:endParaRPr/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99585" y="3188812"/>
            <a:ext cx="2232740" cy="16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/>
          <p:nvPr/>
        </p:nvSpPr>
        <p:spPr>
          <a:xfrm>
            <a:off x="3949600" y="4210213"/>
            <a:ext cx="786000" cy="4425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4662250" y="4053875"/>
            <a:ext cx="3270000" cy="809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Щоб увійти у клас, учням знадобиться код класу.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(Він пояснюється далі)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/>
        </p:nvSpPr>
        <p:spPr>
          <a:xfrm>
            <a:off x="3206450" y="109275"/>
            <a:ext cx="33045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Щоб додати новий клас, натисніть на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«Плюс» і виберіть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«Створити клас.</a:t>
            </a: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1184625" y="1461725"/>
            <a:ext cx="36513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</a:t>
            </a:r>
            <a:r>
              <a:rPr lang="en"/>
              <a:t>апишіть назву для класу. Не хвилюйтеся, ви зможете відредагувати її пізніше</a:t>
            </a:r>
            <a:endParaRPr/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50" y="109275"/>
            <a:ext cx="2650124" cy="1382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19" name="Google Shape;119;p18"/>
          <p:cNvCxnSpPr>
            <a:stCxn id="116" idx="1"/>
          </p:cNvCxnSpPr>
          <p:nvPr/>
        </p:nvCxnSpPr>
        <p:spPr>
          <a:xfrm flipH="1">
            <a:off x="1390550" y="551175"/>
            <a:ext cx="1815900" cy="619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" name="Google Shape;120;p18"/>
          <p:cNvCxnSpPr>
            <a:stCxn id="116" idx="1"/>
          </p:cNvCxnSpPr>
          <p:nvPr/>
        </p:nvCxnSpPr>
        <p:spPr>
          <a:xfrm flipH="1">
            <a:off x="2201450" y="551175"/>
            <a:ext cx="1005000" cy="18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151" y="2306275"/>
            <a:ext cx="3043299" cy="2200051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2" name="Google Shape;122;p18"/>
          <p:cNvSpPr/>
          <p:nvPr/>
        </p:nvSpPr>
        <p:spPr>
          <a:xfrm>
            <a:off x="620400" y="1426000"/>
            <a:ext cx="511200" cy="972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400" y="4097296"/>
            <a:ext cx="5937549" cy="800082"/>
          </a:xfrm>
          <a:prstGeom prst="rect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4" name="Google Shape;124;p18"/>
          <p:cNvSpPr/>
          <p:nvPr/>
        </p:nvSpPr>
        <p:spPr>
          <a:xfrm>
            <a:off x="5203375" y="3968625"/>
            <a:ext cx="750300" cy="725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5" name="Google Shape;125;p18"/>
          <p:cNvCxnSpPr/>
          <p:nvPr/>
        </p:nvCxnSpPr>
        <p:spPr>
          <a:xfrm>
            <a:off x="3564254" y="2076857"/>
            <a:ext cx="1962000" cy="2152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6" name="Google Shape;12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4039" y="1051828"/>
            <a:ext cx="2953859" cy="2926426"/>
          </a:xfrm>
          <a:prstGeom prst="rect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27" name="Google Shape;127;p18"/>
          <p:cNvCxnSpPr/>
          <p:nvPr/>
        </p:nvCxnSpPr>
        <p:spPr>
          <a:xfrm flipH="1" rot="10800000">
            <a:off x="5653650" y="3902050"/>
            <a:ext cx="536400" cy="32730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8" name="Google Shape;128;p18"/>
          <p:cNvSpPr txBox="1"/>
          <p:nvPr/>
        </p:nvSpPr>
        <p:spPr>
          <a:xfrm>
            <a:off x="6752600" y="3612375"/>
            <a:ext cx="2085300" cy="1284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Крім редагування імені, в меню налаштувань є кілька корисних опцій. Будь ласка, вивчіть їх.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/>
        </p:nvSpPr>
        <p:spPr>
          <a:xfrm>
            <a:off x="22275" y="30550"/>
            <a:ext cx="87828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Перший екран - це стрічка новин, в якій учні бачать свої строки, і ви можете публікувати важливі оголошення. Вони також можуть робити публічні коментарі, як у соціальних мережах.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3449"/>
            <a:ext cx="9050597" cy="35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/>
          <p:nvPr/>
        </p:nvSpPr>
        <p:spPr>
          <a:xfrm rot="-5673188">
            <a:off x="-98228" y="1147261"/>
            <a:ext cx="725590" cy="53387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 txBox="1"/>
          <p:nvPr/>
        </p:nvSpPr>
        <p:spPr>
          <a:xfrm>
            <a:off x="90550" y="1716575"/>
            <a:ext cx="963600" cy="596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Головне меню</a:t>
            </a:r>
            <a:endParaRPr/>
          </a:p>
        </p:txBody>
      </p:sp>
      <p:sp>
        <p:nvSpPr>
          <p:cNvPr id="137" name="Google Shape;137;p19"/>
          <p:cNvSpPr/>
          <p:nvPr/>
        </p:nvSpPr>
        <p:spPr>
          <a:xfrm>
            <a:off x="3612525" y="627250"/>
            <a:ext cx="587100" cy="560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/>
          <p:nvPr/>
        </p:nvSpPr>
        <p:spPr>
          <a:xfrm rot="-6803668">
            <a:off x="2099823" y="1812752"/>
            <a:ext cx="460888" cy="53384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 txBox="1"/>
          <p:nvPr/>
        </p:nvSpPr>
        <p:spPr>
          <a:xfrm>
            <a:off x="7785150" y="1762275"/>
            <a:ext cx="1287600" cy="596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Налаштування класу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140" name="Google Shape;140;p19"/>
          <p:cNvSpPr/>
          <p:nvPr/>
        </p:nvSpPr>
        <p:spPr>
          <a:xfrm rot="-5398634">
            <a:off x="8455971" y="1118021"/>
            <a:ext cx="754800" cy="533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9"/>
          <p:cNvSpPr/>
          <p:nvPr/>
        </p:nvSpPr>
        <p:spPr>
          <a:xfrm>
            <a:off x="2160450" y="2389050"/>
            <a:ext cx="4823100" cy="36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/>
          <p:cNvSpPr txBox="1"/>
          <p:nvPr/>
        </p:nvSpPr>
        <p:spPr>
          <a:xfrm>
            <a:off x="2160450" y="2350950"/>
            <a:ext cx="55509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код для учнів, щоб долучитися до вашого класу</a:t>
            </a:r>
            <a:endParaRPr/>
          </a:p>
        </p:txBody>
      </p:sp>
      <p:sp>
        <p:nvSpPr>
          <p:cNvPr id="143" name="Google Shape;143;p19"/>
          <p:cNvSpPr txBox="1"/>
          <p:nvPr/>
        </p:nvSpPr>
        <p:spPr>
          <a:xfrm>
            <a:off x="559475" y="627250"/>
            <a:ext cx="29511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Як користуватися Google-клас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/>
        </p:nvSpPr>
        <p:spPr>
          <a:xfrm>
            <a:off x="815200" y="164975"/>
            <a:ext cx="7598700" cy="9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Переходимо до розділу “Люди”.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Тут ви можете вручну </a:t>
            </a:r>
            <a:r>
              <a:rPr b="1" lang="en">
                <a:solidFill>
                  <a:srgbClr val="FF0000"/>
                </a:solidFill>
              </a:rPr>
              <a:t>(1)</a:t>
            </a:r>
            <a:r>
              <a:rPr b="1" lang="en"/>
              <a:t> </a:t>
            </a:r>
            <a:r>
              <a:rPr lang="en"/>
              <a:t>додати студентів на їхню адресу електронної пошти або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(2)</a:t>
            </a:r>
            <a:r>
              <a:rPr lang="en"/>
              <a:t> додати іншого викладача у ваш клас.</a:t>
            </a:r>
            <a:endParaRPr/>
          </a:p>
        </p:txBody>
      </p:sp>
      <p:sp>
        <p:nvSpPr>
          <p:cNvPr id="149" name="Google Shape;149;p20"/>
          <p:cNvSpPr txBox="1"/>
          <p:nvPr/>
        </p:nvSpPr>
        <p:spPr>
          <a:xfrm>
            <a:off x="7657025" y="3567100"/>
            <a:ext cx="5609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0000"/>
                </a:solidFill>
              </a:rPr>
              <a:t>(1)</a:t>
            </a:r>
            <a:endParaRPr/>
          </a:p>
        </p:txBody>
      </p:sp>
      <p:pic>
        <p:nvPicPr>
          <p:cNvPr id="150" name="Google Shape;1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600" y="1354350"/>
            <a:ext cx="7598699" cy="411642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/>
          <p:nvPr/>
        </p:nvSpPr>
        <p:spPr>
          <a:xfrm>
            <a:off x="4572000" y="1282875"/>
            <a:ext cx="873300" cy="6600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0"/>
          <p:cNvSpPr/>
          <p:nvPr/>
        </p:nvSpPr>
        <p:spPr>
          <a:xfrm>
            <a:off x="7708975" y="2271025"/>
            <a:ext cx="426900" cy="2718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0"/>
          <p:cNvSpPr txBox="1"/>
          <p:nvPr/>
        </p:nvSpPr>
        <p:spPr>
          <a:xfrm>
            <a:off x="8191625" y="2179225"/>
            <a:ext cx="5831400" cy="20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(2)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(1)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7708975" y="3715575"/>
            <a:ext cx="426900" cy="2718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/>
        </p:nvSpPr>
        <p:spPr>
          <a:xfrm>
            <a:off x="162125" y="126150"/>
            <a:ext cx="85818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Сторінка “Завдання” є найважливішою.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Тут ви можете створювати онлайн-навчальний план, тестувати і перевіряти учнів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3925" y="941909"/>
            <a:ext cx="321750" cy="349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97" y="729750"/>
            <a:ext cx="8743155" cy="36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/>
          <p:nvPr/>
        </p:nvSpPr>
        <p:spPr>
          <a:xfrm>
            <a:off x="1246200" y="1902200"/>
            <a:ext cx="475500" cy="2007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1"/>
          <p:cNvSpPr/>
          <p:nvPr/>
        </p:nvSpPr>
        <p:spPr>
          <a:xfrm>
            <a:off x="4097825" y="773000"/>
            <a:ext cx="859800" cy="533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6744775" y="1760100"/>
            <a:ext cx="562800" cy="533700"/>
          </a:xfrm>
          <a:prstGeom prst="upArrow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1"/>
          <p:cNvSpPr txBox="1"/>
          <p:nvPr/>
        </p:nvSpPr>
        <p:spPr>
          <a:xfrm>
            <a:off x="6797800" y="2327863"/>
            <a:ext cx="2212500" cy="845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</a:t>
            </a:r>
            <a:r>
              <a:rPr lang="en"/>
              <a:t>апка онлайн-сховища загальних файлів для цього курсу.</a:t>
            </a:r>
            <a:endParaRPr/>
          </a:p>
        </p:txBody>
      </p:sp>
      <p:sp>
        <p:nvSpPr>
          <p:cNvPr id="166" name="Google Shape;166;p21"/>
          <p:cNvSpPr txBox="1"/>
          <p:nvPr/>
        </p:nvSpPr>
        <p:spPr>
          <a:xfrm>
            <a:off x="220075" y="3909213"/>
            <a:ext cx="2823900" cy="11646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Головна кнопка для створення навчальної програми 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онлайн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(докладніше на наступних слайдах)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