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6" r:id="rId2"/>
    <p:sldId id="259" r:id="rId3"/>
    <p:sldId id="325" r:id="rId4"/>
    <p:sldId id="261" r:id="rId5"/>
    <p:sldId id="314" r:id="rId6"/>
    <p:sldId id="315" r:id="rId7"/>
    <p:sldId id="262" r:id="rId8"/>
    <p:sldId id="326" r:id="rId9"/>
    <p:sldId id="265" r:id="rId10"/>
    <p:sldId id="327" r:id="rId11"/>
    <p:sldId id="328" r:id="rId12"/>
    <p:sldId id="329" r:id="rId13"/>
    <p:sldId id="331" r:id="rId14"/>
    <p:sldId id="276" r:id="rId15"/>
    <p:sldId id="332" r:id="rId16"/>
    <p:sldId id="320" r:id="rId17"/>
    <p:sldId id="278" r:id="rId18"/>
    <p:sldId id="333" r:id="rId19"/>
    <p:sldId id="279" r:id="rId20"/>
    <p:sldId id="280" r:id="rId21"/>
    <p:sldId id="318" r:id="rId22"/>
    <p:sldId id="321" r:id="rId23"/>
    <p:sldId id="322" r:id="rId24"/>
    <p:sldId id="316" r:id="rId25"/>
    <p:sldId id="285" r:id="rId26"/>
    <p:sldId id="286" r:id="rId27"/>
    <p:sldId id="287" r:id="rId28"/>
    <p:sldId id="289" r:id="rId29"/>
    <p:sldId id="334" r:id="rId30"/>
    <p:sldId id="335" r:id="rId31"/>
    <p:sldId id="336" r:id="rId32"/>
    <p:sldId id="291" r:id="rId33"/>
    <p:sldId id="307" r:id="rId34"/>
    <p:sldId id="308" r:id="rId35"/>
    <p:sldId id="337" r:id="rId36"/>
    <p:sldId id="292" r:id="rId37"/>
    <p:sldId id="293" r:id="rId38"/>
    <p:sldId id="294" r:id="rId39"/>
    <p:sldId id="295" r:id="rId40"/>
    <p:sldId id="296" r:id="rId41"/>
    <p:sldId id="324" r:id="rId42"/>
    <p:sldId id="298" r:id="rId43"/>
    <p:sldId id="338" r:id="rId44"/>
    <p:sldId id="339" r:id="rId45"/>
    <p:sldId id="299" r:id="rId46"/>
    <p:sldId id="300" r:id="rId47"/>
    <p:sldId id="311" r:id="rId48"/>
    <p:sldId id="340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9" autoAdjust="0"/>
    <p:restoredTop sz="94660"/>
  </p:normalViewPr>
  <p:slideViewPr>
    <p:cSldViewPr>
      <p:cViewPr varScale="1">
        <p:scale>
          <a:sx n="70" d="100"/>
          <a:sy n="70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7595B-2688-4754-8A62-BA3625C8AC6E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20B52-BB28-48E0-829C-4FC7DF888D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189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3158C95-6C97-4B79-A4F1-ABA38F4664FB}" type="datetime1">
              <a:rPr lang="ru-RU" smtClean="0"/>
              <a:pPr/>
              <a:t>21.06.2019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A0CE1A-1FE3-4C0A-829D-746B97B9F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43C8-68C0-4C7C-A7DD-9270805E07C8}" type="datetime1">
              <a:rPr lang="ru-RU" smtClean="0"/>
              <a:pPr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CE1A-1FE3-4C0A-829D-746B97B9F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CE4D02E-AFDC-4EE6-B0AB-47930A14D857}" type="datetime1">
              <a:rPr lang="ru-RU" smtClean="0"/>
              <a:pPr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8A0CE1A-1FE3-4C0A-829D-746B97B9F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C4E1-86E7-4DE7-91FA-F26E32ADCB26}" type="datetime1">
              <a:rPr lang="ru-RU" smtClean="0"/>
              <a:pPr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A0CE1A-1FE3-4C0A-829D-746B97B9F4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DBCC-BA22-49CA-A62C-A340B8FF5989}" type="datetime1">
              <a:rPr lang="ru-RU" smtClean="0"/>
              <a:pPr/>
              <a:t>21.06.2019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8A0CE1A-1FE3-4C0A-829D-746B97B9F4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E11D8D3-0B48-4045-9F8F-82A864B81BBE}" type="datetime1">
              <a:rPr lang="ru-RU" smtClean="0"/>
              <a:pPr/>
              <a:t>21.06.2019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8A0CE1A-1FE3-4C0A-829D-746B97B9F4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3C97752-1B99-4716-A626-E19462415EA2}" type="datetime1">
              <a:rPr lang="ru-RU" smtClean="0"/>
              <a:pPr/>
              <a:t>21.06.2019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8A0CE1A-1FE3-4C0A-829D-746B97B9F4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E118-C614-44EE-A0A3-746C8F5A12EC}" type="datetime1">
              <a:rPr lang="ru-RU" smtClean="0"/>
              <a:pPr/>
              <a:t>21.06.2019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A0CE1A-1FE3-4C0A-829D-746B97B9F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4766-EDB8-4226-B23D-D6EBCF7CD4DC}" type="datetime1">
              <a:rPr lang="ru-RU" smtClean="0"/>
              <a:pPr/>
              <a:t>21.06.2019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A0CE1A-1FE3-4C0A-829D-746B97B9F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D364-85AD-4654-8BDD-9665379F7E15}" type="datetime1">
              <a:rPr lang="ru-RU" smtClean="0"/>
              <a:pPr/>
              <a:t>21.06.2019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A0CE1A-1FE3-4C0A-829D-746B97B9F4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B8458F0-BEE8-4145-8D1A-38B3FD24AB69}" type="datetime1">
              <a:rPr lang="ru-RU" smtClean="0"/>
              <a:pPr/>
              <a:t>21.06.2019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8A0CE1A-1FE3-4C0A-829D-746B97B9F4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3298ED4-C6EA-4D74-91BD-064AD99E1955}" type="datetime1">
              <a:rPr lang="ru-RU" smtClean="0"/>
              <a:pPr/>
              <a:t>21.06.2019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A0CE1A-1FE3-4C0A-829D-746B97B9F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ssolv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428604"/>
            <a:ext cx="6477000" cy="492922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ЗВІТ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директора Центру </a:t>
            </a:r>
            <a:br>
              <a:rPr lang="uk-UA" b="1" dirty="0" smtClean="0"/>
            </a:br>
            <a:r>
              <a:rPr lang="uk-UA" b="1" dirty="0" smtClean="0"/>
              <a:t>Зайця Віталія Івановича про роботу в 2018/2019 навчальному році  перед </a:t>
            </a:r>
            <a:br>
              <a:rPr lang="uk-UA" b="1" dirty="0" smtClean="0"/>
            </a:br>
            <a:r>
              <a:rPr lang="uk-UA" b="1" dirty="0" smtClean="0"/>
              <a:t>працівниками Центру та громадськістю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МЦППЗЗВ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CE1A-1FE3-4C0A-829D-746B97B9F4F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Участь у Всеукраїнських конкурсах та інтернет-олімпіадах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Десять </a:t>
            </a:r>
            <a:r>
              <a:rPr lang="uk-UA" dirty="0"/>
              <a:t>учнів </a:t>
            </a:r>
            <a:r>
              <a:rPr lang="uk-UA" dirty="0" smtClean="0"/>
              <a:t>взяли </a:t>
            </a:r>
            <a:r>
              <a:rPr lang="uk-UA" dirty="0"/>
              <a:t>участь у Всеукраїнському </a:t>
            </a:r>
            <a:r>
              <a:rPr lang="uk-UA" dirty="0" smtClean="0"/>
              <a:t>англомовному конкурсі «</a:t>
            </a:r>
            <a:r>
              <a:rPr lang="uk-UA" dirty="0"/>
              <a:t>Грінвіч-2018». Результати: 6 золотих та 4 срібних сертифікати</a:t>
            </a:r>
            <a:r>
              <a:rPr lang="uk-UA" dirty="0" smtClean="0"/>
              <a:t>. Підготувала </a:t>
            </a:r>
            <a:r>
              <a:rPr lang="uk-UA" dirty="0"/>
              <a:t>викладач  Кушнір  Л.Г.</a:t>
            </a:r>
            <a:endParaRPr lang="ru-RU" dirty="0"/>
          </a:p>
          <a:p>
            <a:r>
              <a:rPr lang="uk-UA" dirty="0" smtClean="0"/>
              <a:t>У </a:t>
            </a:r>
            <a:r>
              <a:rPr lang="uk-UA" dirty="0"/>
              <a:t>ІІ Всеукраїнській інтернет-олімпіаді з англійської мови «На урок» 7 переможців. Підготувала переможців викладач Кушнір Л.Г.</a:t>
            </a:r>
            <a:endParaRPr lang="ru-RU" dirty="0"/>
          </a:p>
          <a:p>
            <a:r>
              <a:rPr lang="uk-UA" dirty="0"/>
              <a:t>У ІІ Всеукраїнській інтернет-олімпіаді із зарубіжної літератури «На </a:t>
            </a:r>
            <a:r>
              <a:rPr lang="uk-UA" dirty="0" smtClean="0"/>
              <a:t>урок» 2 </a:t>
            </a:r>
            <a:r>
              <a:rPr lang="uk-UA" dirty="0"/>
              <a:t>переможців. Підготувала переможців викладач Кушнір Л.Г.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911683"/>
      </p:ext>
    </p:extLst>
  </p:cSld>
  <p:clrMapOvr>
    <a:masterClrMapping/>
  </p:clrMapOvr>
  <p:transition spd="slow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Участь педагогічних працівників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Викладач Кушнір Л.Г. взяла участь у конкурсі навчальних розробок «Вчительська десятка» від освітнього проекту «На урок» - нагороджена дипломом.</a:t>
            </a:r>
            <a:endParaRPr lang="ru-RU" dirty="0"/>
          </a:p>
          <a:p>
            <a:r>
              <a:rPr lang="uk-UA" dirty="0"/>
              <a:t>Викладач Троян І.П. взяла участь у Всеукраїнській інтернет-конференції   «Історична правда, як чинник формування громадянської самосвідомості педагогічних працівників» до річниці Великого терору 1937-1938 рр.  та отримала сертифікат учасника</a:t>
            </a:r>
            <a:r>
              <a:rPr lang="uk-UA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7202167"/>
      </p:ext>
    </p:extLst>
  </p:cSld>
  <p:clrMapOvr>
    <a:masterClrMapping/>
  </p:clrMapOvr>
  <p:transition spd="slow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Участь педагогічних працівників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Шість </a:t>
            </a:r>
            <a:r>
              <a:rPr lang="uk-UA" dirty="0"/>
              <a:t>педагогічних працівників: </a:t>
            </a:r>
            <a:r>
              <a:rPr lang="uk-UA" dirty="0" err="1"/>
              <a:t>Марусенко</a:t>
            </a:r>
            <a:r>
              <a:rPr lang="uk-UA" dirty="0"/>
              <a:t> О.В., </a:t>
            </a:r>
            <a:r>
              <a:rPr lang="uk-UA" dirty="0" smtClean="0"/>
              <a:t>                 Троян </a:t>
            </a:r>
            <a:r>
              <a:rPr lang="uk-UA" dirty="0"/>
              <a:t>І.П., Лисенко Т.М., Христенко В.М., Христенко Ю.О., Ярошенко Н.М. взяли участь у Регіональному науково-практичному семінарі «Науково-практична діяльність педагога професійної школи» від Білоцерківського інституту неперервної професійної освіти та отримали сертифікати учасників.</a:t>
            </a:r>
            <a:endParaRPr lang="ru-RU" dirty="0"/>
          </a:p>
          <a:p>
            <a:r>
              <a:rPr lang="uk-UA" dirty="0"/>
              <a:t>Шість педагогічних працівників: Кушнір Л.Г., </a:t>
            </a:r>
            <a:r>
              <a:rPr lang="uk-UA" dirty="0" smtClean="0"/>
              <a:t>                  </a:t>
            </a:r>
            <a:r>
              <a:rPr lang="uk-UA" dirty="0" err="1" smtClean="0"/>
              <a:t>Марусенко</a:t>
            </a:r>
            <a:r>
              <a:rPr lang="uk-UA" dirty="0" smtClean="0"/>
              <a:t> </a:t>
            </a:r>
            <a:r>
              <a:rPr lang="uk-UA" dirty="0"/>
              <a:t>О.В., </a:t>
            </a:r>
            <a:r>
              <a:rPr lang="uk-UA" dirty="0" err="1"/>
              <a:t>Падусенко</a:t>
            </a:r>
            <a:r>
              <a:rPr lang="uk-UA" dirty="0"/>
              <a:t> І.М., Приходько В.І., Христенко В.М., Христенко Ю.О. пройшли тренінг «Проектування та створення електронних підручників і посібників» при науково-методичному центрі  «</a:t>
            </a:r>
            <a:r>
              <a:rPr lang="uk-UA" dirty="0" err="1"/>
              <a:t>Агроосвіта</a:t>
            </a:r>
            <a:r>
              <a:rPr lang="uk-UA" dirty="0"/>
              <a:t>»  отримали сертифікати. 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3137877"/>
      </p:ext>
    </p:extLst>
  </p:cSld>
  <p:clrMapOvr>
    <a:masterClrMapping/>
  </p:clrMapOvr>
  <p:transition spd="slow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Участь педагогічних працівників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Майстер в/н </a:t>
            </a:r>
            <a:r>
              <a:rPr lang="uk-UA" dirty="0" err="1" smtClean="0"/>
              <a:t>Сабат</a:t>
            </a:r>
            <a:r>
              <a:rPr lang="uk-UA" dirty="0" smtClean="0"/>
              <a:t> М.М. взяв участь у майстер-класі «Електронні засоби навчання: від простого до складного» та отримав сертифікат учасника.</a:t>
            </a:r>
            <a:endParaRPr lang="ru-RU" dirty="0" smtClean="0"/>
          </a:p>
          <a:p>
            <a:r>
              <a:rPr lang="uk-UA" dirty="0" smtClean="0"/>
              <a:t>У </a:t>
            </a:r>
            <a:r>
              <a:rPr lang="uk-UA" dirty="0"/>
              <a:t>ІІ обласному етапі  огляду-конкурсу електронних засобів навчання професійної спрямованості «Мультимедійний простір профільної освіти» навчальний фільм «Галушки з грибною підливою» зайняв 8 місце (майстри в/н Крохмаль С.Г., </a:t>
            </a:r>
            <a:r>
              <a:rPr lang="uk-UA" dirty="0" err="1"/>
              <a:t>Федина</a:t>
            </a:r>
            <a:r>
              <a:rPr lang="uk-UA" dirty="0"/>
              <a:t> Т.Г)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3137877"/>
      </p:ext>
    </p:extLst>
  </p:cSld>
  <p:clrMapOvr>
    <a:masterClrMapping/>
  </p:clrMapOvr>
  <p:transition spd="slow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Участь у спартакіаді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/>
              <a:t>У обласній Спартакіаді закладів професійної (професійно-технічної) освіти  аграрного спрямування учениця групи 38 </a:t>
            </a:r>
            <a:r>
              <a:rPr lang="uk-UA" dirty="0" err="1"/>
              <a:t>кух</a:t>
            </a:r>
            <a:r>
              <a:rPr lang="uk-UA" dirty="0"/>
              <a:t>. Скорик Анжела  зайняла І місце у змаганнях із настільного тенісу серед дівчат.  Підготував ученицю викладач       </a:t>
            </a:r>
            <a:r>
              <a:rPr lang="uk-UA" dirty="0" err="1"/>
              <a:t>Міхненко</a:t>
            </a:r>
            <a:r>
              <a:rPr lang="uk-UA" dirty="0"/>
              <a:t> О.Л. 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47220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Участь у </a:t>
            </a:r>
            <a:r>
              <a:rPr lang="uk-UA" dirty="0"/>
              <a:t>чемпіонаті </a:t>
            </a:r>
            <a:r>
              <a:rPr lang="uk-UA" dirty="0" err="1"/>
              <a:t>Хорольського</a:t>
            </a:r>
            <a:r>
              <a:rPr lang="uk-UA" dirty="0"/>
              <a:t> району з </a:t>
            </a:r>
            <a:r>
              <a:rPr lang="uk-UA" dirty="0" err="1"/>
              <a:t>пауерліфтингу</a:t>
            </a:r>
            <a:r>
              <a:rPr lang="uk-UA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/>
              <a:t>у тязі штанги </a:t>
            </a:r>
            <a:r>
              <a:rPr lang="uk-UA" dirty="0" err="1"/>
              <a:t>стойовій</a:t>
            </a:r>
            <a:r>
              <a:rPr lang="uk-UA" dirty="0" smtClean="0"/>
              <a:t>:</a:t>
            </a:r>
          </a:p>
          <a:p>
            <a:pPr lvl="0"/>
            <a:r>
              <a:rPr lang="uk-UA" dirty="0" smtClean="0"/>
              <a:t>учень </a:t>
            </a:r>
            <a:r>
              <a:rPr lang="uk-UA" dirty="0"/>
              <a:t>групи 40 </a:t>
            </a:r>
            <a:r>
              <a:rPr lang="uk-UA" dirty="0" err="1"/>
              <a:t>сл</a:t>
            </a:r>
            <a:r>
              <a:rPr lang="uk-UA" dirty="0"/>
              <a:t>. </a:t>
            </a:r>
            <a:r>
              <a:rPr lang="uk-UA" dirty="0" err="1"/>
              <a:t>Чопей</a:t>
            </a:r>
            <a:r>
              <a:rPr lang="uk-UA" dirty="0"/>
              <a:t> О. зайняв І місце;</a:t>
            </a:r>
            <a:endParaRPr lang="ru-RU" dirty="0"/>
          </a:p>
          <a:p>
            <a:pPr lvl="0"/>
            <a:r>
              <a:rPr lang="uk-UA" dirty="0"/>
              <a:t>учень групи 40 </a:t>
            </a:r>
            <a:r>
              <a:rPr lang="uk-UA" dirty="0" err="1"/>
              <a:t>сл</a:t>
            </a:r>
            <a:r>
              <a:rPr lang="uk-UA" dirty="0"/>
              <a:t>. </a:t>
            </a:r>
            <a:r>
              <a:rPr lang="uk-UA" dirty="0" err="1"/>
              <a:t>Вірченко</a:t>
            </a:r>
            <a:r>
              <a:rPr lang="uk-UA" dirty="0"/>
              <a:t> Н. зайняв ІІ місце;</a:t>
            </a:r>
            <a:endParaRPr lang="ru-RU" dirty="0"/>
          </a:p>
          <a:p>
            <a:pPr lvl="0"/>
            <a:r>
              <a:rPr lang="uk-UA" dirty="0"/>
              <a:t>учень групи 37 </a:t>
            </a:r>
            <a:r>
              <a:rPr lang="uk-UA" dirty="0" err="1"/>
              <a:t>сл</a:t>
            </a:r>
            <a:r>
              <a:rPr lang="uk-UA" dirty="0"/>
              <a:t>. Козачок М. зайняв ІІІ місце.</a:t>
            </a:r>
            <a:endParaRPr lang="ru-RU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у </a:t>
            </a:r>
            <a:r>
              <a:rPr lang="uk-UA" dirty="0"/>
              <a:t>жимі штанги лежачи:</a:t>
            </a:r>
            <a:endParaRPr lang="ru-RU" dirty="0"/>
          </a:p>
          <a:p>
            <a:pPr lvl="0"/>
            <a:r>
              <a:rPr lang="uk-UA" dirty="0"/>
              <a:t>учень групи 37 </a:t>
            </a:r>
            <a:r>
              <a:rPr lang="uk-UA" dirty="0" err="1"/>
              <a:t>сл</a:t>
            </a:r>
            <a:r>
              <a:rPr lang="uk-UA" dirty="0"/>
              <a:t>. Козачок М. зайняв ІІ місце.</a:t>
            </a:r>
            <a:endParaRPr lang="ru-RU" dirty="0"/>
          </a:p>
          <a:p>
            <a:pPr lvl="0"/>
            <a:r>
              <a:rPr lang="uk-UA" dirty="0"/>
              <a:t>учень групи 37 </a:t>
            </a:r>
            <a:r>
              <a:rPr lang="uk-UA" dirty="0" err="1"/>
              <a:t>сл</a:t>
            </a:r>
            <a:r>
              <a:rPr lang="uk-UA" dirty="0"/>
              <a:t>. Капуста Д. зайняв ІІІ місце.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 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        Підготували учнів: керівник фізичного виховання </a:t>
            </a:r>
            <a:r>
              <a:rPr lang="uk-UA" dirty="0" err="1"/>
              <a:t>Котенко</a:t>
            </a:r>
            <a:r>
              <a:rPr lang="uk-UA" dirty="0"/>
              <a:t> А.О., викладач </a:t>
            </a:r>
            <a:r>
              <a:rPr lang="uk-UA" dirty="0" err="1"/>
              <a:t>Міхненко</a:t>
            </a:r>
            <a:r>
              <a:rPr lang="uk-UA" dirty="0"/>
              <a:t> О.Л.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435713"/>
      </p:ext>
    </p:extLst>
  </p:cSld>
  <p:clrMapOvr>
    <a:masterClrMapping/>
  </p:clrMapOvr>
  <p:transition spd="slow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Участь у </a:t>
            </a:r>
            <a:r>
              <a:rPr lang="uk-UA" dirty="0" smtClean="0"/>
              <a:t>обласному огляді художної </a:t>
            </a:r>
            <a:r>
              <a:rPr lang="uk-UA" dirty="0" smtClean="0"/>
              <a:t>самодіяльності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В обласному огляді-конкурсі художньої самодіяльності «Нове покоління» учень групи 40 </a:t>
            </a:r>
            <a:r>
              <a:rPr lang="uk-UA" dirty="0" err="1"/>
              <a:t>сл</a:t>
            </a:r>
            <a:r>
              <a:rPr lang="uk-UA" dirty="0"/>
              <a:t>.  Остапенко В. нагороджений дипломом  Полтавського обласного центру естетичного виховання учнівської молоді Полтавської обласної ради, за зайняте ІІ місце в інструментальному жанрі соло та ІІІ місце в жанрі «Естрадний вокал»  Підготував учня керівник гуртків </a:t>
            </a:r>
            <a:r>
              <a:rPr lang="uk-UA" dirty="0" err="1"/>
              <a:t>Рідкобород</a:t>
            </a:r>
            <a:r>
              <a:rPr lang="uk-UA" dirty="0"/>
              <a:t> О.В.  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Результати роботи І етапу  методичної проблеми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uk-UA" dirty="0"/>
              <a:t>організована робота педпрацівників над індивідуальними методичними проблемами;</a:t>
            </a:r>
            <a:endParaRPr lang="ru-RU" dirty="0"/>
          </a:p>
          <a:p>
            <a:pPr lvl="0"/>
            <a:r>
              <a:rPr lang="uk-UA" dirty="0"/>
              <a:t>оформлено постійно діючу виставку літератури і матеріалів педагогічної періодики з професійної компетентності педагога;</a:t>
            </a:r>
            <a:endParaRPr lang="ru-RU" dirty="0"/>
          </a:p>
          <a:p>
            <a:pPr lvl="0"/>
            <a:r>
              <a:rPr lang="uk-UA" dirty="0"/>
              <a:t> проведено навчальний семінар з педагогічними працівниками «</a:t>
            </a:r>
            <a:r>
              <a:rPr lang="uk-UA" dirty="0" err="1"/>
              <a:t>Компетентнісно</a:t>
            </a:r>
            <a:r>
              <a:rPr lang="uk-UA" dirty="0"/>
              <a:t> орієнтований підхід до освітнього процесу»;</a:t>
            </a:r>
            <a:endParaRPr lang="ru-RU" dirty="0"/>
          </a:p>
          <a:p>
            <a:pPr lvl="0"/>
            <a:r>
              <a:rPr lang="uk-UA" dirty="0"/>
              <a:t>проведено методичний тиждень «</a:t>
            </a:r>
            <a:r>
              <a:rPr lang="uk-UA" dirty="0" err="1"/>
              <a:t>Компетентнісний</a:t>
            </a:r>
            <a:r>
              <a:rPr lang="uk-UA" dirty="0"/>
              <a:t>  підхід у побудові моделі випускника  ЗП (ПТ)О»;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Результати роботи І етапу  методичної проблеми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uk-UA" dirty="0" smtClean="0"/>
              <a:t>проведено </a:t>
            </a:r>
            <a:r>
              <a:rPr lang="uk-UA" dirty="0"/>
              <a:t>педагогічні читання «Компетентний педагогічний працівник – запорука реалізації </a:t>
            </a:r>
            <a:r>
              <a:rPr lang="uk-UA" dirty="0" err="1"/>
              <a:t>компетентнісного</a:t>
            </a:r>
            <a:r>
              <a:rPr lang="uk-UA" dirty="0"/>
              <a:t> підходу до сучасного освітнього процесу»;</a:t>
            </a:r>
            <a:endParaRPr lang="ru-RU" dirty="0"/>
          </a:p>
          <a:p>
            <a:pPr lvl="0"/>
            <a:r>
              <a:rPr lang="uk-UA" dirty="0"/>
              <a:t>здійснено моніторингові дослідження  «Рівень професійної компетентності  педагогічного працівника Центру»;</a:t>
            </a:r>
            <a:endParaRPr lang="ru-RU" dirty="0"/>
          </a:p>
          <a:p>
            <a:pPr lvl="0"/>
            <a:r>
              <a:rPr lang="uk-UA" dirty="0"/>
              <a:t>  на засіданні педагогічної  ради в березня місяці 2019 року розглядалося питання «Зростання професіоналізму педагогічного працівника в системі </a:t>
            </a:r>
            <a:r>
              <a:rPr lang="uk-UA" dirty="0" err="1"/>
              <a:t>компетентнісно</a:t>
            </a:r>
            <a:r>
              <a:rPr lang="uk-UA" dirty="0"/>
              <a:t> орієнтованого навчання, як чинник підвищення якості  професійної освіти».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226670"/>
      </p:ext>
    </p:extLst>
  </p:cSld>
  <p:clrMapOvr>
    <a:masterClrMapping/>
  </p:clrMapOvr>
  <p:transition spd="slow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Запровадження елементів дуальної форми </a:t>
            </a:r>
            <a:r>
              <a:rPr lang="uk-UA" dirty="0" smtClean="0"/>
              <a:t>навчання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У 2018-2019 </a:t>
            </a:r>
            <a:r>
              <a:rPr lang="uk-UA" dirty="0" err="1"/>
              <a:t>н.р</a:t>
            </a:r>
            <a:r>
              <a:rPr lang="uk-UA" dirty="0"/>
              <a:t>. педагогічний колектив продовжив участь у Всеукраїнському експерименті із запровадження елементів дуальної форми навчання. Навчальні групи І </a:t>
            </a:r>
            <a:r>
              <a:rPr lang="uk-UA" dirty="0" err="1"/>
              <a:t>і</a:t>
            </a:r>
            <a:r>
              <a:rPr lang="uk-UA" dirty="0"/>
              <a:t>  ІІ курсів на базі повної загальної середньої освіти за професією «Кухар» в кількості відповідно 17 та 12 учнів навчалися  за дуальною формою, що передбачає паралельне навчання в освітньому закладі і на виробництві. </a:t>
            </a:r>
            <a:endParaRPr lang="ru-RU" dirty="0"/>
          </a:p>
          <a:p>
            <a:r>
              <a:rPr lang="uk-UA" dirty="0"/>
              <a:t>Досвід впровадження елементів дуальної форми навчання в Центрі вивчався на засіданні методичної ради НМЦ ПТО у Полтавській області  у червні місяці та неодноразово під час організації  та проведення </a:t>
            </a:r>
            <a:r>
              <a:rPr lang="uk-UA" dirty="0" err="1"/>
              <a:t>вебінарів</a:t>
            </a:r>
            <a:r>
              <a:rPr lang="uk-UA" dirty="0"/>
              <a:t>. 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153400" cy="936104"/>
          </a:xfrm>
        </p:spPr>
        <p:txBody>
          <a:bodyPr>
            <a:noAutofit/>
          </a:bodyPr>
          <a:lstStyle/>
          <a:p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>Випуск та працевлаштування</a:t>
            </a: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/>
            </a:r>
            <a:br>
              <a:rPr lang="uk-UA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700808"/>
            <a:ext cx="8153400" cy="48000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dirty="0"/>
              <a:t>П</a:t>
            </a:r>
            <a:r>
              <a:rPr lang="uk-UA" sz="3200" dirty="0" smtClean="0"/>
              <a:t>ідготовлено </a:t>
            </a:r>
            <a:r>
              <a:rPr lang="uk-UA" sz="3200" dirty="0" smtClean="0"/>
              <a:t>в 2018-2019 </a:t>
            </a:r>
            <a:r>
              <a:rPr lang="uk-UA" sz="3200" dirty="0" err="1" smtClean="0"/>
              <a:t>н.р</a:t>
            </a:r>
            <a:r>
              <a:rPr lang="uk-UA" sz="3200" dirty="0" smtClean="0"/>
              <a:t>. і </a:t>
            </a:r>
            <a:r>
              <a:rPr lang="uk-UA" sz="3200" dirty="0"/>
              <a:t>буде </a:t>
            </a:r>
            <a:r>
              <a:rPr lang="uk-UA" sz="3200" dirty="0" err="1"/>
              <a:t>працевлаштовано</a:t>
            </a:r>
            <a:r>
              <a:rPr lang="uk-UA" sz="3200" dirty="0"/>
              <a:t>, згідно багатосторонніх договорів 70 осіб, із них:</a:t>
            </a:r>
            <a:endParaRPr lang="ru-RU" sz="2800" dirty="0"/>
          </a:p>
          <a:p>
            <a:pPr lvl="1"/>
            <a:r>
              <a:rPr lang="uk-UA" sz="2800" dirty="0"/>
              <a:t>кваліфікованих робітників –69 осіб, </a:t>
            </a:r>
            <a:endParaRPr lang="ru-RU" sz="2400" dirty="0"/>
          </a:p>
          <a:p>
            <a:pPr lvl="1"/>
            <a:r>
              <a:rPr lang="uk-UA" sz="2800" dirty="0"/>
              <a:t>здобули робітничу кваліфікацію – 1 особа (достроковий випуск);</a:t>
            </a:r>
            <a:endParaRPr lang="ru-RU" sz="2400" dirty="0"/>
          </a:p>
          <a:p>
            <a:pPr lvl="1"/>
            <a:r>
              <a:rPr lang="uk-UA" sz="2800" dirty="0"/>
              <a:t>здобули інтегровані професії – 57 осіб;</a:t>
            </a:r>
            <a:endParaRPr lang="ru-RU" sz="2400" dirty="0"/>
          </a:p>
          <a:p>
            <a:pPr lvl="1"/>
            <a:r>
              <a:rPr lang="uk-UA" sz="2800" dirty="0"/>
              <a:t>одночасно здобули повну загальну середню освіту – 32 випускники.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Атестаційна експертиза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/>
              <a:t>У  ІІ семестрі 2018-2019 </a:t>
            </a:r>
            <a:r>
              <a:rPr lang="uk-UA" dirty="0" err="1"/>
              <a:t>н.р</a:t>
            </a:r>
            <a:r>
              <a:rPr lang="uk-UA" dirty="0"/>
              <a:t>. у Центрі проводилася атестаційна експертиза, проводилися зрізи знань та перевірка  практичних </a:t>
            </a:r>
            <a:r>
              <a:rPr lang="uk-UA" dirty="0" smtClean="0"/>
              <a:t>навичок учнів.</a:t>
            </a:r>
          </a:p>
          <a:p>
            <a:r>
              <a:rPr lang="uk-UA" dirty="0" smtClean="0"/>
              <a:t>Рішенням </a:t>
            </a:r>
            <a:r>
              <a:rPr lang="uk-UA" dirty="0"/>
              <a:t>Державної акредитаційної комісії атестовано підготовку та перепідготовку із 11 професій.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485888"/>
          </a:xfrm>
        </p:spPr>
        <p:txBody>
          <a:bodyPr>
            <a:normAutofit fontScale="90000"/>
          </a:bodyPr>
          <a:lstStyle/>
          <a:p>
            <a:pPr lvl="0"/>
            <a:r>
              <a:rPr lang="uk-UA" dirty="0" smtClean="0"/>
              <a:t>Виконання Регіонального замовлення у 2018 році: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714488"/>
            <a:ext cx="8153400" cy="4381512"/>
          </a:xfrm>
        </p:spPr>
        <p:txBody>
          <a:bodyPr/>
          <a:lstStyle/>
          <a:p>
            <a:pPr lvl="0"/>
            <a:r>
              <a:rPr lang="uk-UA" dirty="0"/>
              <a:t>План прийому– всього 120 осіб, із них: кваліфікованих робітників  100 осіб, молодших спеціалістів – 20 осіб.                                                        </a:t>
            </a:r>
            <a:endParaRPr lang="ru-RU" dirty="0"/>
          </a:p>
          <a:p>
            <a:pPr lvl="0"/>
            <a:r>
              <a:rPr lang="uk-UA" dirty="0"/>
              <a:t>Фактичне виконання – 96 </a:t>
            </a:r>
            <a:r>
              <a:rPr lang="uk-UA" dirty="0" smtClean="0"/>
              <a:t>осіб або 80</a:t>
            </a:r>
            <a:r>
              <a:rPr lang="uk-UA" dirty="0"/>
              <a:t>%, </a:t>
            </a:r>
            <a:r>
              <a:rPr lang="uk-UA" dirty="0" smtClean="0"/>
              <a:t>до плану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12869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Втрати навчального часу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785926"/>
            <a:ext cx="8153400" cy="4310074"/>
          </a:xfrm>
        </p:spPr>
        <p:txBody>
          <a:bodyPr/>
          <a:lstStyle/>
          <a:p>
            <a:r>
              <a:rPr lang="uk-UA" dirty="0"/>
              <a:t>Протягом 9-ти місяців 2018-2019 </a:t>
            </a:r>
            <a:r>
              <a:rPr lang="uk-UA" dirty="0" err="1"/>
              <a:t>н.р</a:t>
            </a:r>
            <a:r>
              <a:rPr lang="uk-UA" dirty="0"/>
              <a:t>. учнями </a:t>
            </a:r>
            <a:r>
              <a:rPr lang="uk-UA" dirty="0" err="1"/>
              <a:t>пропущено</a:t>
            </a:r>
            <a:r>
              <a:rPr lang="uk-UA" dirty="0"/>
              <a:t> всього – 27610 год. навчального часу, що становить 176,9 год./ учня (в минулому році -170 год./учня) із них:</a:t>
            </a:r>
            <a:endParaRPr lang="ru-RU" dirty="0"/>
          </a:p>
          <a:p>
            <a:pPr lvl="0"/>
            <a:r>
              <a:rPr lang="uk-UA" dirty="0"/>
              <a:t> без поважних причин – 9118 год. </a:t>
            </a:r>
            <a:r>
              <a:rPr lang="uk-UA" dirty="0" smtClean="0"/>
              <a:t>–                   </a:t>
            </a:r>
            <a:r>
              <a:rPr lang="uk-UA" dirty="0"/>
              <a:t>58,4 год./учня.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343012"/>
          </a:xfrm>
        </p:spPr>
        <p:txBody>
          <a:bodyPr>
            <a:normAutofit fontScale="90000"/>
          </a:bodyPr>
          <a:lstStyle/>
          <a:p>
            <a:pPr lvl="0"/>
            <a:r>
              <a:rPr lang="uk-UA" dirty="0" smtClean="0"/>
              <a:t>ДПА з української мови у формі ЗНО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857364"/>
            <a:ext cx="8153400" cy="35719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uk-UA" dirty="0"/>
              <a:t>Взяли участь 26 учнів. </a:t>
            </a:r>
            <a:endParaRPr lang="uk-UA" dirty="0" smtClean="0"/>
          </a:p>
          <a:p>
            <a:pPr marL="0" lvl="0" indent="0">
              <a:buNone/>
            </a:pPr>
            <a:r>
              <a:rPr lang="uk-UA" dirty="0" smtClean="0"/>
              <a:t>Маємо </a:t>
            </a:r>
            <a:r>
              <a:rPr lang="uk-UA" dirty="0"/>
              <a:t>низькі результати: </a:t>
            </a:r>
            <a:endParaRPr lang="ru-RU" dirty="0"/>
          </a:p>
          <a:p>
            <a:pPr lvl="0"/>
            <a:r>
              <a:rPr lang="uk-UA" dirty="0"/>
              <a:t>середній рівень - 17 учнів (65,4%);</a:t>
            </a:r>
            <a:endParaRPr lang="ru-RU" dirty="0"/>
          </a:p>
          <a:p>
            <a:pPr lvl="0"/>
            <a:r>
              <a:rPr lang="uk-UA" dirty="0"/>
              <a:t>низький рівень – 9  учнів (34,6%).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Злочини та правопорушення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uk-UA" dirty="0"/>
              <a:t>Високий рівень  злочинності та правопорушень, низька культура поведінки серед учнів Центру.</a:t>
            </a:r>
            <a:endParaRPr lang="ru-RU" dirty="0"/>
          </a:p>
          <a:p>
            <a:r>
              <a:rPr lang="uk-UA" dirty="0" smtClean="0"/>
              <a:t>Злочини </a:t>
            </a:r>
            <a:r>
              <a:rPr lang="uk-UA" dirty="0"/>
              <a:t>скоїли 2 учні  Центру (у 2017-2018 </a:t>
            </a:r>
            <a:r>
              <a:rPr lang="uk-UA" dirty="0" err="1"/>
              <a:t>н.р</a:t>
            </a:r>
            <a:r>
              <a:rPr lang="uk-UA" dirty="0"/>
              <a:t>. було - 4). Зменшення у 2 рази, але </a:t>
            </a:r>
            <a:r>
              <a:rPr lang="uk-UA" dirty="0" smtClean="0"/>
              <a:t>правопорушень </a:t>
            </a:r>
            <a:r>
              <a:rPr lang="uk-UA" dirty="0"/>
              <a:t>– 17 (минулий навчальний рік - 5), кількість правопорушень зросла    більше ніж у 3 рази. </a:t>
            </a:r>
            <a:endParaRPr lang="ru-RU" dirty="0"/>
          </a:p>
          <a:p>
            <a:r>
              <a:rPr lang="uk-UA" dirty="0"/>
              <a:t>Притягнуто до дисциплінарної відповідальності – 28 учнів (було 32 учні) за порушення дисципліни та  правил  внутрішнього розпорядку за що їм оголошено догани.   </a:t>
            </a:r>
            <a:endParaRPr lang="ru-RU" dirty="0"/>
          </a:p>
          <a:p>
            <a:r>
              <a:rPr lang="uk-UA" dirty="0" smtClean="0"/>
              <a:t>Виселенні </a:t>
            </a:r>
            <a:r>
              <a:rPr lang="uk-UA" dirty="0"/>
              <a:t>з гуртожитку 6 осіб за порушення правил проживання. </a:t>
            </a:r>
            <a:endParaRPr lang="ru-RU" dirty="0"/>
          </a:p>
          <a:p>
            <a:r>
              <a:rPr lang="uk-UA" dirty="0"/>
              <a:t>Вживали спиртні напої  - 14 учнів.</a:t>
            </a:r>
            <a:endParaRPr lang="ru-RU" dirty="0"/>
          </a:p>
          <a:p>
            <a:r>
              <a:rPr lang="uk-UA" dirty="0"/>
              <a:t>Перебуває на внутрішньому профілактичному обліку  - 27 осіб (18.9</a:t>
            </a:r>
            <a:r>
              <a:rPr lang="uk-UA" dirty="0" smtClean="0"/>
              <a:t>%) учнів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Виконання плану виробничої діяльності в 2018 році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Зароблено: 1951762 грн</a:t>
            </a:r>
            <a:r>
              <a:rPr lang="uk-UA" dirty="0"/>
              <a:t>. при плані 1000000 грн. або (195 %) до плану.</a:t>
            </a:r>
            <a:endParaRPr lang="ru-RU" dirty="0"/>
          </a:p>
          <a:p>
            <a:r>
              <a:rPr lang="uk-UA" dirty="0"/>
              <a:t> Протягом навчального року зароблено:</a:t>
            </a:r>
            <a:endParaRPr lang="ru-RU" dirty="0"/>
          </a:p>
          <a:p>
            <a:pPr lvl="1"/>
            <a:r>
              <a:rPr lang="uk-UA" dirty="0"/>
              <a:t> з 01.09.2018  по 31.12.2018 – 1129108  грн.;</a:t>
            </a:r>
            <a:endParaRPr lang="ru-RU" dirty="0"/>
          </a:p>
          <a:p>
            <a:pPr lvl="1"/>
            <a:r>
              <a:rPr lang="uk-UA" dirty="0"/>
              <a:t> з 01.01.2019 по 11.06.2019 –  1151804 грн.; </a:t>
            </a:r>
            <a:endParaRPr lang="ru-RU" dirty="0"/>
          </a:p>
          <a:p>
            <a:pPr lvl="1"/>
            <a:r>
              <a:rPr lang="uk-UA" dirty="0"/>
              <a:t> разом  - 2283912 грн.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Результати роботи навчального господарства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/>
              <a:t>За результатами роботи навчального господарства в 2018/2019 </a:t>
            </a:r>
            <a:r>
              <a:rPr lang="uk-UA" dirty="0" err="1"/>
              <a:t>н.р</a:t>
            </a:r>
            <a:r>
              <a:rPr lang="uk-UA" dirty="0"/>
              <a:t>. маємо гарні результати: рентабельність 136,6%, прибуток – 908,7 тис грн. (за попередній рік ці показники були: 108,3 % та 554,5 грн.). 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05726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Використання </a:t>
            </a:r>
            <a:r>
              <a:rPr lang="uk-UA" dirty="0" smtClean="0"/>
              <a:t>коштів спеціального фонду в </a:t>
            </a:r>
            <a:r>
              <a:rPr lang="ru-RU" dirty="0" smtClean="0"/>
              <a:t>2018/2019 н.р.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60302983"/>
              </p:ext>
            </p:extLst>
          </p:nvPr>
        </p:nvGraphicFramePr>
        <p:xfrm>
          <a:off x="683568" y="1412776"/>
          <a:ext cx="8153400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716660"/>
                <a:gridCol w="2038350"/>
                <a:gridCol w="2038350"/>
              </a:tblGrid>
              <a:tr h="370840">
                <a:tc>
                  <a:txBody>
                    <a:bodyPr/>
                    <a:lstStyle/>
                    <a:p>
                      <a:pPr marR="734060"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Calibri"/>
                          <a:ea typeface="Times New Roman"/>
                        </a:rPr>
                        <a:t>№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Calibri"/>
                          <a:ea typeface="Times New Roman"/>
                        </a:rPr>
                        <a:t>Назва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latin typeface="Calibri"/>
                          <a:ea typeface="Times New Roman"/>
                        </a:rPr>
                        <a:t>Сума, грн..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734060"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Заробітна плата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2111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628378,69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Нарахування на заробітну плату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2120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139957,25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Предмети, матеріали, обладнання та інвентар у </a:t>
                      </a:r>
                      <a:r>
                        <a:rPr lang="uk-UA" sz="16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т.ч</a:t>
                      </a:r>
                      <a:r>
                        <a:rPr lang="uk-UA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 м’який інвентар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2210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879769,66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Продукти харчування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2230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55385,93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Оплата послуг (крім комунальних)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2240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148601,51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Видатки на відрядження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2250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9250,24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Інші видатки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2800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236068,35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Оплата теплопостачання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2271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40000,00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Оплата водопостачання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2272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2039,64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Оплата електроенергії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2273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21912,26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Оплата інших комунальних послуг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2275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1121,01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Видатки на навчання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2282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3881,00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Придбання обладнання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3110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95370,00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</a:t>
            </a:r>
            <a:r>
              <a:rPr lang="ru-RU" dirty="0" err="1" smtClean="0"/>
              <a:t>акуплені</a:t>
            </a:r>
            <a:r>
              <a:rPr lang="ru-RU" dirty="0" smtClean="0"/>
              <a:t> </a:t>
            </a:r>
            <a:r>
              <a:rPr lang="ru-RU" dirty="0" err="1" smtClean="0"/>
              <a:t>матеріальні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2018/2019 н.р.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28</a:t>
            </a:fld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56581781"/>
              </p:ext>
            </p:extLst>
          </p:nvPr>
        </p:nvGraphicFramePr>
        <p:xfrm>
          <a:off x="467542" y="1628802"/>
          <a:ext cx="8424937" cy="5070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2774"/>
                <a:gridCol w="5044114"/>
                <a:gridCol w="867805"/>
                <a:gridCol w="867805"/>
                <a:gridCol w="1012439"/>
              </a:tblGrid>
              <a:tr h="5022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з/п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Назва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Од.вим.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К-сть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Сума, грн.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13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Придбано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апарат</a:t>
                      </a:r>
                      <a:r>
                        <a:rPr lang="ru-RU" sz="1600" dirty="0">
                          <a:effectLst/>
                        </a:rPr>
                        <a:t> для </a:t>
                      </a:r>
                      <a:r>
                        <a:rPr lang="ru-RU" sz="1600" dirty="0" err="1">
                          <a:effectLst/>
                        </a:rPr>
                        <a:t>дистилювання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фільтрування</a:t>
                      </a:r>
                      <a:r>
                        <a:rPr lang="ru-RU" sz="1600" dirty="0">
                          <a:effectLst/>
                        </a:rPr>
                        <a:t> води: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776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Комплексна система </a:t>
                      </a:r>
                      <a:r>
                        <a:rPr lang="ru-RU" sz="1600" dirty="0" err="1">
                          <a:effectLst/>
                        </a:rPr>
                        <a:t>очищення</a:t>
                      </a:r>
                      <a:r>
                        <a:rPr lang="ru-RU" sz="1600" dirty="0">
                          <a:effectLst/>
                        </a:rPr>
                        <a:t> води </a:t>
                      </a:r>
                      <a:r>
                        <a:rPr lang="ru-RU" sz="1600" dirty="0" err="1">
                          <a:effectLst/>
                        </a:rPr>
                        <a:t>Екософт</a:t>
                      </a:r>
                      <a:r>
                        <a:rPr lang="ru-RU" sz="1600" dirty="0">
                          <a:effectLst/>
                        </a:rPr>
                        <a:t> "ФМ-УФ-МО 0.1 </a:t>
                      </a:r>
                      <a:r>
                        <a:rPr lang="ru-RU" sz="1600" dirty="0" err="1">
                          <a:effectLst/>
                        </a:rPr>
                        <a:t>м.куб</a:t>
                      </a:r>
                      <a:r>
                        <a:rPr lang="ru-RU" sz="1600" dirty="0">
                          <a:effectLst/>
                        </a:rPr>
                        <a:t>/год"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шт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100000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138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разом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100000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13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Придбано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обладнання</a:t>
                      </a:r>
                      <a:r>
                        <a:rPr lang="ru-RU" sz="1600" dirty="0">
                          <a:effectLst/>
                        </a:rPr>
                        <a:t> для </a:t>
                      </a:r>
                      <a:r>
                        <a:rPr lang="ru-RU" sz="1600" dirty="0" err="1">
                          <a:effectLst/>
                        </a:rPr>
                        <a:t>господарської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діяльності</a:t>
                      </a:r>
                      <a:r>
                        <a:rPr lang="ru-RU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38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Система </a:t>
                      </a:r>
                      <a:r>
                        <a:rPr lang="ru-RU" sz="1600" dirty="0" err="1">
                          <a:effectLst/>
                        </a:rPr>
                        <a:t>відеонагляду</a:t>
                      </a:r>
                      <a:r>
                        <a:rPr lang="ru-RU" sz="1600" dirty="0">
                          <a:effectLst/>
                        </a:rPr>
                        <a:t> та </a:t>
                      </a:r>
                      <a:r>
                        <a:rPr lang="ru-RU" sz="1600" dirty="0" err="1">
                          <a:effectLst/>
                        </a:rPr>
                        <a:t>охоронно-тривожної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сигналізації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шт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197295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138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разом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197295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13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Придбано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комп'ютерну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техніку</a:t>
                      </a:r>
                      <a:r>
                        <a:rPr lang="ru-RU" sz="1600" dirty="0">
                          <a:effectLst/>
                        </a:rPr>
                        <a:t> та </a:t>
                      </a:r>
                      <a:r>
                        <a:rPr lang="ru-RU" sz="1600" dirty="0" err="1">
                          <a:effectLst/>
                        </a:rPr>
                        <a:t>обладнання</a:t>
                      </a:r>
                      <a:r>
                        <a:rPr lang="ru-RU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38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Комутатор</a:t>
                      </a:r>
                      <a:r>
                        <a:rPr lang="ru-RU" sz="1600" dirty="0">
                          <a:effectLst/>
                        </a:rPr>
                        <a:t> D-</a:t>
                      </a:r>
                      <a:r>
                        <a:rPr lang="ru-RU" sz="1600" dirty="0" err="1">
                          <a:effectLst/>
                        </a:rPr>
                        <a:t>Link</a:t>
                      </a:r>
                      <a:r>
                        <a:rPr lang="ru-RU" sz="1600" dirty="0">
                          <a:effectLst/>
                        </a:rPr>
                        <a:t> DES-1008D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шт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565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138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Ноутбук "DELL </a:t>
                      </a:r>
                      <a:r>
                        <a:rPr lang="ru-RU" sz="1600" dirty="0" err="1">
                          <a:effectLst/>
                        </a:rPr>
                        <a:t>Inspirion</a:t>
                      </a:r>
                      <a:r>
                        <a:rPr lang="ru-RU" sz="1600" dirty="0">
                          <a:effectLst/>
                        </a:rPr>
                        <a:t> 3573 15.6''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шт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10944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138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Ноутбук  ASUS X507MA 15.6'' 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шт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10680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138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Проектори PR-VPR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шт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54000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138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БФП</a:t>
                      </a:r>
                      <a:r>
                        <a:rPr lang="en-US" sz="1600">
                          <a:effectLst/>
                        </a:rPr>
                        <a:t> Canon i-SENSES MF237W </a:t>
                      </a:r>
                      <a:r>
                        <a:rPr lang="ru-RU" sz="1600">
                          <a:effectLst/>
                        </a:rPr>
                        <a:t>з</a:t>
                      </a:r>
                      <a:r>
                        <a:rPr lang="en-US" sz="1600">
                          <a:effectLst/>
                        </a:rPr>
                        <a:t> Wi-Fi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шт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10347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138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разом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86536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</a:t>
            </a:r>
            <a:r>
              <a:rPr lang="ru-RU" dirty="0" err="1" smtClean="0"/>
              <a:t>акуплені</a:t>
            </a:r>
            <a:r>
              <a:rPr lang="ru-RU" dirty="0" smtClean="0"/>
              <a:t> </a:t>
            </a:r>
            <a:r>
              <a:rPr lang="ru-RU" dirty="0" err="1" smtClean="0"/>
              <a:t>матеріальні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2018/2019 н.р.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29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21473248"/>
              </p:ext>
            </p:extLst>
          </p:nvPr>
        </p:nvGraphicFramePr>
        <p:xfrm>
          <a:off x="251521" y="1772820"/>
          <a:ext cx="8568950" cy="4824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3591"/>
                <a:gridCol w="5130338"/>
                <a:gridCol w="882638"/>
                <a:gridCol w="882638"/>
                <a:gridCol w="1029745"/>
              </a:tblGrid>
              <a:tr h="301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Придбано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побутову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техніку</a:t>
                      </a:r>
                      <a:r>
                        <a:rPr lang="ru-RU" sz="1600" dirty="0">
                          <a:effectLst/>
                        </a:rPr>
                        <a:t> та </a:t>
                      </a:r>
                      <a:r>
                        <a:rPr lang="ru-RU" sz="1600" dirty="0" err="1">
                          <a:effectLst/>
                        </a:rPr>
                        <a:t>обладнання</a:t>
                      </a:r>
                      <a:r>
                        <a:rPr lang="ru-RU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53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Телевізор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Elenberg</a:t>
                      </a:r>
                      <a:r>
                        <a:rPr lang="ru-RU" sz="1600" dirty="0">
                          <a:effectLst/>
                        </a:rPr>
                        <a:t> DN 4430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шт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4699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0153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Холодильник </a:t>
                      </a:r>
                      <a:r>
                        <a:rPr lang="ru-RU" sz="1600" dirty="0" err="1">
                          <a:effectLst/>
                        </a:rPr>
                        <a:t>Elenberg</a:t>
                      </a:r>
                      <a:r>
                        <a:rPr lang="ru-RU" sz="1600" dirty="0">
                          <a:effectLst/>
                        </a:rPr>
                        <a:t> 221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шт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4999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0153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Кондиціонер</a:t>
                      </a:r>
                      <a:r>
                        <a:rPr lang="ru-RU" sz="1600" dirty="0">
                          <a:effectLst/>
                        </a:rPr>
                        <a:t> IDEA ISR-12HR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шт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9399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0153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Світловий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прилад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Super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Combo</a:t>
                      </a:r>
                      <a:r>
                        <a:rPr lang="ru-RU" sz="1600" dirty="0">
                          <a:effectLst/>
                        </a:rPr>
                        <a:t> (4-в-1)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шт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5481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0153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Мультиварка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Elenberg</a:t>
                      </a:r>
                      <a:r>
                        <a:rPr lang="ru-RU" sz="1600" dirty="0">
                          <a:effectLst/>
                        </a:rPr>
                        <a:t> 5012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шт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1598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0153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Жалюзі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вертикальні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шт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4780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0153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Жалюзі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горизонтальні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шт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1566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0153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разом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32522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01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Придбано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електроінструменти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садову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техніку</a:t>
                      </a:r>
                      <a:r>
                        <a:rPr lang="ru-RU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53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Бензопила </a:t>
                      </a:r>
                      <a:r>
                        <a:rPr lang="ru-RU" sz="1600" dirty="0" err="1">
                          <a:effectLst/>
                        </a:rPr>
                        <a:t>Foresta</a:t>
                      </a:r>
                      <a:r>
                        <a:rPr lang="ru-RU" sz="1600" dirty="0">
                          <a:effectLst/>
                        </a:rPr>
                        <a:t> FA-40S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шт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2355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0153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Бензотример Калібр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шт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2500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0153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Дрель електрична ударна Vitals Et 21050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шт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1350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0153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Паяльник контактний 80Вт, 750С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шт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188,70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0153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Паяльник контактний 100Вт, 750С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шт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211,66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0153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разом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6605,36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1579135"/>
      </p:ext>
    </p:extLst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Перепідготовка та підвищення кваліфікації слухачів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/>
              <a:t>За кошти юридичних та фізичних осіб підготовлено – 36 осіб, які здобули робітничу кваліфікацію, підвищили кваліфікацію тракториста-машиніста сільськогосподарського виробництва та </a:t>
            </a:r>
            <a:r>
              <a:rPr lang="uk-UA" dirty="0" err="1"/>
              <a:t>кухаря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Зараз продовжують навчання 9 слухачів: опановують робітничу кваліфікацію «</a:t>
            </a:r>
            <a:r>
              <a:rPr lang="uk-UA" dirty="0" err="1"/>
              <a:t>Кухаря</a:t>
            </a:r>
            <a:r>
              <a:rPr lang="uk-UA" dirty="0"/>
              <a:t>» ІІІ розряду - 7 осіб та «Тракториста-машиніста с-г виробництва» категорії А1  - 2 особи.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8444954"/>
      </p:ext>
    </p:extLst>
  </p:cSld>
  <p:clrMapOvr>
    <a:masterClrMapping/>
  </p:clrMapOvr>
  <p:transition spd="slow"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</a:t>
            </a:r>
            <a:r>
              <a:rPr lang="ru-RU" dirty="0" err="1" smtClean="0"/>
              <a:t>акуплені</a:t>
            </a:r>
            <a:r>
              <a:rPr lang="ru-RU" dirty="0" smtClean="0"/>
              <a:t> </a:t>
            </a:r>
            <a:r>
              <a:rPr lang="ru-RU" dirty="0" err="1" smtClean="0"/>
              <a:t>матеріальні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2018/2019 н.р.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30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87761916"/>
              </p:ext>
            </p:extLst>
          </p:nvPr>
        </p:nvGraphicFramePr>
        <p:xfrm>
          <a:off x="467542" y="1700810"/>
          <a:ext cx="8424937" cy="3960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2774"/>
                <a:gridCol w="5044114"/>
                <a:gridCol w="867805"/>
                <a:gridCol w="867805"/>
                <a:gridCol w="1012439"/>
              </a:tblGrid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Придбано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обладнання</a:t>
                      </a:r>
                      <a:r>
                        <a:rPr lang="ru-RU" sz="1600" dirty="0">
                          <a:effectLst/>
                        </a:rPr>
                        <a:t> для </a:t>
                      </a:r>
                      <a:r>
                        <a:rPr lang="ru-RU" sz="1600" dirty="0" err="1">
                          <a:effectLst/>
                        </a:rPr>
                        <a:t>господарської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діяльності</a:t>
                      </a:r>
                      <a:r>
                        <a:rPr lang="ru-RU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Пересувна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збірно-розбірна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вишка</a:t>
                      </a:r>
                      <a:r>
                        <a:rPr lang="ru-RU" sz="1600" dirty="0">
                          <a:effectLst/>
                        </a:rPr>
                        <a:t> 2.0х1.2м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шт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16732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9604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Тачка 2-х </a:t>
                      </a:r>
                      <a:r>
                        <a:rPr lang="ru-RU" sz="1600" dirty="0" err="1">
                          <a:effectLst/>
                        </a:rPr>
                        <a:t>колісна</a:t>
                      </a:r>
                      <a:r>
                        <a:rPr lang="ru-RU" sz="1600" dirty="0">
                          <a:effectLst/>
                        </a:rPr>
                        <a:t> 100/250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шт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1242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9604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разом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17974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Придбано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матеріали</a:t>
                      </a:r>
                      <a:r>
                        <a:rPr lang="ru-RU" sz="1600" dirty="0">
                          <a:effectLst/>
                        </a:rPr>
                        <a:t> для </a:t>
                      </a:r>
                      <a:r>
                        <a:rPr lang="ru-RU" sz="1600" dirty="0" err="1">
                          <a:effectLst/>
                        </a:rPr>
                        <a:t>навчальних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цілей</a:t>
                      </a:r>
                      <a:r>
                        <a:rPr lang="ru-RU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журнали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1533,00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9604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документи про освіту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1054,14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9604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підручники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626,86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9604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інформаційна</a:t>
                      </a:r>
                      <a:r>
                        <a:rPr lang="ru-RU" sz="1600" dirty="0">
                          <a:effectLst/>
                        </a:rPr>
                        <a:t> та </a:t>
                      </a:r>
                      <a:r>
                        <a:rPr lang="ru-RU" sz="1600" dirty="0" err="1">
                          <a:effectLst/>
                        </a:rPr>
                        <a:t>рекламна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продукція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3340,00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9604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разом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6554,00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763030"/>
      </p:ext>
    </p:extLst>
  </p:cSld>
  <p:clrMapOvr>
    <a:masterClrMapping/>
  </p:clrMapOvr>
  <p:transition spd="slow"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</a:t>
            </a:r>
            <a:r>
              <a:rPr lang="ru-RU" dirty="0" err="1" smtClean="0"/>
              <a:t>акуплені</a:t>
            </a:r>
            <a:r>
              <a:rPr lang="ru-RU" dirty="0" smtClean="0"/>
              <a:t> </a:t>
            </a:r>
            <a:r>
              <a:rPr lang="ru-RU" dirty="0" err="1" smtClean="0"/>
              <a:t>матеріальні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2018/2019 н.р.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31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26246"/>
              </p:ext>
            </p:extLst>
          </p:nvPr>
        </p:nvGraphicFramePr>
        <p:xfrm>
          <a:off x="179510" y="1628803"/>
          <a:ext cx="8784977" cy="4968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9816"/>
                <a:gridCol w="5259674"/>
                <a:gridCol w="904891"/>
                <a:gridCol w="904891"/>
                <a:gridCol w="1055705"/>
              </a:tblGrid>
              <a:tr h="3134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Придбано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матеріали</a:t>
                      </a:r>
                      <a:r>
                        <a:rPr lang="ru-RU" sz="1600" dirty="0">
                          <a:effectLst/>
                        </a:rPr>
                        <a:t> для </a:t>
                      </a:r>
                      <a:r>
                        <a:rPr lang="ru-RU" sz="1600" dirty="0" err="1">
                          <a:effectLst/>
                        </a:rPr>
                        <a:t>господарської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діяльності</a:t>
                      </a:r>
                      <a:r>
                        <a:rPr lang="ru-RU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34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вікна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двері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12226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134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запасні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частини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97326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134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конверти</a:t>
                      </a:r>
                      <a:r>
                        <a:rPr lang="ru-RU" sz="1600" dirty="0">
                          <a:effectLst/>
                        </a:rPr>
                        <a:t>, марки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1390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134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канцтовари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6425,00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134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електротовари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6384,32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134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миючі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засоби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8635,8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134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будівельні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матеріали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36067,17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134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господарські матеріали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26572,29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134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спецодяг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10090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134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медикаменти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3817,94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134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бланки </a:t>
                      </a:r>
                      <a:r>
                        <a:rPr lang="ru-RU" sz="1600" dirty="0" err="1">
                          <a:effectLst/>
                        </a:rPr>
                        <a:t>документів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204,3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134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дезинфекційні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засоби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2463,36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134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отрута</a:t>
                      </a:r>
                      <a:r>
                        <a:rPr lang="ru-RU" sz="1600" dirty="0">
                          <a:effectLst/>
                        </a:rPr>
                        <a:t> для </a:t>
                      </a:r>
                      <a:r>
                        <a:rPr lang="ru-RU" sz="1600" dirty="0" err="1">
                          <a:effectLst/>
                        </a:rPr>
                        <a:t>гризунів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134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інші матеріали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8437,55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664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разом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220071,73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763030"/>
      </p:ext>
    </p:extLst>
  </p:cSld>
  <p:clrMapOvr>
    <a:masterClrMapping/>
  </p:clrMapOvr>
  <p:transition spd="slow">
    <p:dissolv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Благодійна</a:t>
            </a:r>
            <a:r>
              <a:rPr lang="ru-RU" dirty="0" smtClean="0"/>
              <a:t> </a:t>
            </a:r>
            <a:r>
              <a:rPr lang="ru-RU" dirty="0" err="1" smtClean="0"/>
              <a:t>допомога</a:t>
            </a:r>
            <a:r>
              <a:rPr lang="ru-RU" dirty="0" smtClean="0"/>
              <a:t> в </a:t>
            </a:r>
            <a:r>
              <a:rPr lang="ru-RU" dirty="0" err="1" smtClean="0"/>
              <a:t>натуральній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отримана</a:t>
            </a:r>
            <a:r>
              <a:rPr lang="ru-RU" dirty="0" smtClean="0"/>
              <a:t> у </a:t>
            </a:r>
            <a:r>
              <a:rPr lang="ru-RU" dirty="0" smtClean="0"/>
              <a:t>2018/2019 </a:t>
            </a:r>
            <a:r>
              <a:rPr lang="ru-RU" dirty="0" smtClean="0"/>
              <a:t>н.р.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32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898063"/>
              </p:ext>
            </p:extLst>
          </p:nvPr>
        </p:nvGraphicFramePr>
        <p:xfrm>
          <a:off x="251520" y="1844824"/>
          <a:ext cx="8621192" cy="46805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7515"/>
                <a:gridCol w="5161614"/>
                <a:gridCol w="888020"/>
                <a:gridCol w="888020"/>
                <a:gridCol w="1036023"/>
              </a:tblGrid>
              <a:tr h="523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з/п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Назва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Од.вим.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К-сть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Сума, грн.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27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Придбано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комп'ютерну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техніку</a:t>
                      </a:r>
                      <a:r>
                        <a:rPr lang="ru-RU" sz="1600" dirty="0">
                          <a:effectLst/>
                        </a:rPr>
                        <a:t> та </a:t>
                      </a:r>
                      <a:r>
                        <a:rPr lang="ru-RU" sz="1600" dirty="0" err="1">
                          <a:effectLst/>
                        </a:rPr>
                        <a:t>обладнання</a:t>
                      </a:r>
                      <a:r>
                        <a:rPr lang="ru-RU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46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Кольоровий</a:t>
                      </a:r>
                      <a:r>
                        <a:rPr lang="ru-RU" sz="1600" dirty="0">
                          <a:effectLst/>
                        </a:rPr>
                        <a:t> принтер </a:t>
                      </a:r>
                      <a:r>
                        <a:rPr lang="ru-RU" sz="1600" dirty="0" err="1">
                          <a:effectLst/>
                        </a:rPr>
                        <a:t>Canon</a:t>
                      </a:r>
                      <a:r>
                        <a:rPr lang="ru-RU" sz="1600" dirty="0">
                          <a:effectLst/>
                        </a:rPr>
                        <a:t> i-STNSYS LBP611 </a:t>
                      </a:r>
                      <a:r>
                        <a:rPr lang="ru-RU" sz="1600" dirty="0" err="1">
                          <a:effectLst/>
                        </a:rPr>
                        <a:t>Сn</a:t>
                      </a:r>
                      <a:r>
                        <a:rPr lang="ru-RU" sz="1600" dirty="0">
                          <a:effectLst/>
                        </a:rPr>
                        <a:t> (1477С010)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шт.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7570,00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27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Принтер</a:t>
                      </a:r>
                      <a:r>
                        <a:rPr lang="en-US" sz="1600" dirty="0">
                          <a:effectLst/>
                        </a:rPr>
                        <a:t> Canon </a:t>
                      </a:r>
                      <a:r>
                        <a:rPr lang="en-US" sz="1600" dirty="0" err="1">
                          <a:effectLst/>
                        </a:rPr>
                        <a:t>i</a:t>
                      </a:r>
                      <a:r>
                        <a:rPr lang="en-US" sz="1600" dirty="0">
                          <a:effectLst/>
                        </a:rPr>
                        <a:t>-STNSYS LBP212dw </a:t>
                      </a:r>
                      <a:r>
                        <a:rPr lang="ru-RU" sz="1600" dirty="0">
                          <a:effectLst/>
                        </a:rPr>
                        <a:t>з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Wi-fi</a:t>
                      </a:r>
                      <a:r>
                        <a:rPr lang="en-US" sz="1600" dirty="0">
                          <a:effectLst/>
                        </a:rPr>
                        <a:t> (2221</a:t>
                      </a:r>
                      <a:r>
                        <a:rPr lang="ru-RU" sz="1600" dirty="0">
                          <a:effectLst/>
                        </a:rPr>
                        <a:t>С</a:t>
                      </a:r>
                      <a:r>
                        <a:rPr lang="en-US" sz="1600" dirty="0">
                          <a:effectLst/>
                        </a:rPr>
                        <a:t>006)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шт.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6050,00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27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БФП</a:t>
                      </a:r>
                      <a:r>
                        <a:rPr lang="en-US" sz="1600" dirty="0">
                          <a:effectLst/>
                        </a:rPr>
                        <a:t> Canon Ink Efficiency E414 + USB cable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шт.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1376,00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27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Мишка </a:t>
                      </a:r>
                      <a:r>
                        <a:rPr lang="ru-RU" sz="1600" dirty="0" err="1">
                          <a:effectLst/>
                        </a:rPr>
                        <a:t>комп'ютерна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шт.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552,00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564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Мультимедійна USB акустична система 2.0 SVEN SPS-575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к-т.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650,00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27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Кабелі, з'єднувачі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2325,00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27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Придбано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побутову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техніку</a:t>
                      </a:r>
                      <a:r>
                        <a:rPr lang="ru-RU" sz="1600" dirty="0">
                          <a:effectLst/>
                        </a:rPr>
                        <a:t> та </a:t>
                      </a:r>
                      <a:r>
                        <a:rPr lang="ru-RU" sz="1600" dirty="0" err="1">
                          <a:effectLst/>
                        </a:rPr>
                        <a:t>обладнання</a:t>
                      </a:r>
                      <a:r>
                        <a:rPr lang="ru-RU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Пральна машина ARDESTO-6718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шт.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5999,00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27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Шоколадний фонтан CLATRONIC SKB3248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шт.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1351,00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27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Електрочайники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шт.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818,00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Благодійна</a:t>
            </a:r>
            <a:r>
              <a:rPr lang="ru-RU" dirty="0" smtClean="0"/>
              <a:t> </a:t>
            </a:r>
            <a:r>
              <a:rPr lang="ru-RU" dirty="0" err="1" smtClean="0"/>
              <a:t>допомога</a:t>
            </a:r>
            <a:r>
              <a:rPr lang="ru-RU" dirty="0" smtClean="0"/>
              <a:t> в </a:t>
            </a:r>
            <a:r>
              <a:rPr lang="ru-RU" dirty="0" err="1" smtClean="0"/>
              <a:t>натуральній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отримана</a:t>
            </a:r>
            <a:r>
              <a:rPr lang="ru-RU" dirty="0" smtClean="0"/>
              <a:t> у </a:t>
            </a:r>
            <a:r>
              <a:rPr lang="ru-RU" dirty="0" smtClean="0"/>
              <a:t>2018/2019 </a:t>
            </a:r>
            <a:r>
              <a:rPr lang="ru-RU" dirty="0" smtClean="0"/>
              <a:t>н.р.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33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7664412"/>
              </p:ext>
            </p:extLst>
          </p:nvPr>
        </p:nvGraphicFramePr>
        <p:xfrm>
          <a:off x="251521" y="1916832"/>
          <a:ext cx="8549181" cy="45365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2105"/>
                <a:gridCol w="5118503"/>
                <a:gridCol w="880602"/>
                <a:gridCol w="880602"/>
                <a:gridCol w="1027369"/>
              </a:tblGrid>
              <a:tr h="348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Придбано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меблі</a:t>
                      </a:r>
                      <a:r>
                        <a:rPr lang="ru-RU" sz="1600" dirty="0">
                          <a:effectLst/>
                        </a:rPr>
                        <a:t> та </a:t>
                      </a:r>
                      <a:r>
                        <a:rPr lang="ru-RU" sz="1600" dirty="0" err="1">
                          <a:effectLst/>
                        </a:rPr>
                        <a:t>устаткування</a:t>
                      </a:r>
                      <a:r>
                        <a:rPr lang="ru-RU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Стійка</a:t>
                      </a:r>
                      <a:r>
                        <a:rPr lang="ru-RU" sz="1600" dirty="0">
                          <a:effectLst/>
                        </a:rPr>
                        <a:t> для книг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шт.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828,00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48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Стілець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шт.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1850,00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48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Полиця</a:t>
                      </a:r>
                      <a:r>
                        <a:rPr lang="ru-RU" sz="1600" dirty="0">
                          <a:effectLst/>
                        </a:rPr>
                        <a:t> для посуду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шт.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520,00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Годинник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настінний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шт.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570,00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48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Доріжки</a:t>
                      </a:r>
                      <a:r>
                        <a:rPr lang="ru-RU" sz="1600" dirty="0">
                          <a:effectLst/>
                        </a:rPr>
                        <a:t> 1.5м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5,3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837,40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48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Придбано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матеріали</a:t>
                      </a:r>
                      <a:r>
                        <a:rPr lang="ru-RU" sz="1600" dirty="0">
                          <a:effectLst/>
                        </a:rPr>
                        <a:t> для </a:t>
                      </a:r>
                      <a:r>
                        <a:rPr lang="ru-RU" sz="1600" dirty="0" err="1">
                          <a:effectLst/>
                        </a:rPr>
                        <a:t>навчальних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цілей</a:t>
                      </a:r>
                      <a:r>
                        <a:rPr lang="ru-RU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Кухонний</a:t>
                      </a:r>
                      <a:r>
                        <a:rPr lang="ru-RU" sz="1600" dirty="0">
                          <a:effectLst/>
                        </a:rPr>
                        <a:t> посуд та </a:t>
                      </a:r>
                      <a:r>
                        <a:rPr lang="ru-RU" sz="1600" dirty="0" err="1">
                          <a:effectLst/>
                        </a:rPr>
                        <a:t>приладдя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2428,50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48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Спортивний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інвентар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шт.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1745,00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48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Інструменти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шт.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4250,00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48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Стенди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шт.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14906,75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Таблиці з біології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шт.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276,00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48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Електронні  мультимедійні підручники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шт.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400,00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Благодійна</a:t>
            </a:r>
            <a:r>
              <a:rPr lang="ru-RU" dirty="0" smtClean="0"/>
              <a:t> </a:t>
            </a:r>
            <a:r>
              <a:rPr lang="ru-RU" dirty="0" err="1" smtClean="0"/>
              <a:t>допомога</a:t>
            </a:r>
            <a:r>
              <a:rPr lang="ru-RU" dirty="0" smtClean="0"/>
              <a:t> в </a:t>
            </a:r>
            <a:r>
              <a:rPr lang="ru-RU" dirty="0" err="1" smtClean="0"/>
              <a:t>натуральній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отримана</a:t>
            </a:r>
            <a:r>
              <a:rPr lang="ru-RU" dirty="0" smtClean="0"/>
              <a:t> у </a:t>
            </a:r>
            <a:r>
              <a:rPr lang="ru-RU" dirty="0" smtClean="0"/>
              <a:t>2018/2019 </a:t>
            </a:r>
            <a:r>
              <a:rPr lang="ru-RU" dirty="0" smtClean="0"/>
              <a:t>н.р.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34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93647179"/>
              </p:ext>
            </p:extLst>
          </p:nvPr>
        </p:nvGraphicFramePr>
        <p:xfrm>
          <a:off x="251519" y="1772818"/>
          <a:ext cx="8640960" cy="48245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999"/>
                <a:gridCol w="5173451"/>
                <a:gridCol w="890056"/>
                <a:gridCol w="890056"/>
                <a:gridCol w="1038398"/>
              </a:tblGrid>
              <a:tr h="418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Інші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матеріальні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цінності</a:t>
                      </a:r>
                      <a:r>
                        <a:rPr lang="ru-RU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8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Запасні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частини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шт.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2228,00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18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Інші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матеріали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2748,00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8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Картопля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посадкова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кг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300,00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18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Продукти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харчування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220,00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737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ПММ, в </a:t>
                      </a:r>
                      <a:r>
                        <a:rPr lang="ru-RU" sz="1600" dirty="0" err="1">
                          <a:effectLst/>
                        </a:rPr>
                        <a:t>т.ч</a:t>
                      </a:r>
                      <a:r>
                        <a:rPr lang="ru-RU" sz="1600" dirty="0">
                          <a:effectLst/>
                        </a:rPr>
                        <a:t>.: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110179,68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18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Бензин А-92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л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2312,52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66641,15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18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Дизельне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пальне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1474,92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42472,99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18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-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Моторна олива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1065,54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737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Разом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170978,33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err="1" smtClean="0"/>
              <a:t>Використано</a:t>
            </a:r>
            <a:r>
              <a:rPr lang="ru-RU" sz="3600" dirty="0" smtClean="0"/>
              <a:t> </a:t>
            </a:r>
            <a:r>
              <a:rPr lang="ru-RU" sz="3600" dirty="0" err="1" smtClean="0"/>
              <a:t>коштів</a:t>
            </a:r>
            <a:r>
              <a:rPr lang="ru-RU" sz="3600" dirty="0" smtClean="0"/>
              <a:t> </a:t>
            </a:r>
            <a:r>
              <a:rPr lang="ru-RU" sz="3600" dirty="0" err="1" smtClean="0"/>
              <a:t>загального</a:t>
            </a:r>
            <a:r>
              <a:rPr lang="ru-RU" sz="3600" dirty="0" smtClean="0"/>
              <a:t> фонду за 2018/2019 </a:t>
            </a:r>
            <a:r>
              <a:rPr lang="ru-RU" sz="3600" dirty="0" err="1" smtClean="0"/>
              <a:t>н.р</a:t>
            </a:r>
            <a:r>
              <a:rPr lang="ru-RU" sz="3600" dirty="0" smtClean="0"/>
              <a:t>. (без </a:t>
            </a:r>
            <a:r>
              <a:rPr lang="ru-RU" sz="3600" dirty="0" err="1" smtClean="0"/>
              <a:t>освітньої</a:t>
            </a:r>
            <a:r>
              <a:rPr lang="ru-RU" sz="3600" dirty="0" smtClean="0"/>
              <a:t> </a:t>
            </a:r>
            <a:r>
              <a:rPr lang="ru-RU" sz="3600" dirty="0" err="1" smtClean="0"/>
              <a:t>субвенції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35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14789414"/>
              </p:ext>
            </p:extLst>
          </p:nvPr>
        </p:nvGraphicFramePr>
        <p:xfrm>
          <a:off x="251520" y="1700811"/>
          <a:ext cx="8568951" cy="42484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"/>
                <a:gridCol w="5157730"/>
                <a:gridCol w="841855"/>
                <a:gridCol w="1993302"/>
              </a:tblGrid>
              <a:tr h="326805">
                <a:tc>
                  <a:txBody>
                    <a:bodyPr/>
                    <a:lstStyle/>
                    <a:p>
                      <a:pPr marR="734060"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№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Назва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Сума, грн..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6805">
                <a:tc>
                  <a:txBody>
                    <a:bodyPr/>
                    <a:lstStyle/>
                    <a:p>
                      <a:pPr marR="734060" algn="l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Оплата  праці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2111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4954599,77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6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Нарахування на заробітну плату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2120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1099407,64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53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Обладнання та інвентар у </a:t>
                      </a:r>
                      <a:r>
                        <a:rPr lang="uk-UA" sz="2000" dirty="0" err="1">
                          <a:effectLst/>
                        </a:rPr>
                        <a:t>т.ч</a:t>
                      </a:r>
                      <a:r>
                        <a:rPr lang="uk-UA" sz="2000" dirty="0">
                          <a:effectLst/>
                        </a:rPr>
                        <a:t>. м’який інвентар та обмундирування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2210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34459,20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6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Продукти харчування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2230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199910,56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6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Оплата послуг (крім комунальних)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2240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332500,14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6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Оплата теплопостачання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2271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974900,00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6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7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Оплата водопостачання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2272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7897,77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6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8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Оплата електроенергії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2273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92236,92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6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9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Оплата природного газу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2274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181793,38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6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Стипендія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2720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977021,86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6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Допомога сиротам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2730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62318,00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51646"/>
      </p:ext>
    </p:extLst>
  </p:cSld>
  <p:clrMapOvr>
    <a:masterClrMapping/>
  </p:clrMapOvr>
  <p:transition spd="slow">
    <p:dissolv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Робота з кадрами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Станом на 01.09.2018 в Центрі було 84 працівників (із них 3 перебували у відпустці по догляду за дитиною). Станом на </a:t>
            </a:r>
            <a:r>
              <a:rPr lang="uk-UA" dirty="0" smtClean="0"/>
              <a:t>20.06.2019 р., </a:t>
            </a:r>
            <a:r>
              <a:rPr lang="uk-UA" dirty="0"/>
              <a:t>фактично працівників 83 осіб (із них 4 у відпустці по догляду за дитиною).</a:t>
            </a:r>
            <a:endParaRPr lang="ru-RU" dirty="0"/>
          </a:p>
          <a:p>
            <a:r>
              <a:rPr lang="uk-UA" dirty="0"/>
              <a:t>Протягом навчального року звільнилося  за власним бажанням 9 працівників, із них педагогічних працівників - 1 особа. Прийнято на роботу 8 осіб, із них педагогічних працівників –2 особи.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Якісний склад педагогічних працівників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Протягом звітного періоду освітній процес Центру забезпечувало 33 педагогічних працівників (станом на 20.06.2019), викладачів 11 осіб, з яких 3 викладачі мають педагогічне звання «Викладач-методист»; 3 – «Старший викладач»; 6 майстрів виробничого навчання мають педагогічне звання  «Майстер виробничого навчання І категорії»; 1 – «Майстер виробничого навчання ІІ категорії»;  13 педагогічних працівників та методист мають кваліфікаційну категорію викладача «Спеціаліст вищої категорії». 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Методична робота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/>
              <a:t>У Центрі працювало 5 методичних комісій (3 – ПТЦ, 1 – ЗОЦ та 1 – з виховної роботи), якими проведено понад 53  засідань. </a:t>
            </a:r>
            <a:endParaRPr lang="ru-RU" dirty="0"/>
          </a:p>
          <a:p>
            <a:r>
              <a:rPr lang="uk-UA" dirty="0"/>
              <a:t>Також працювало 5 шкіл передового педагогічного досвіду, які налічували 25 педагогічних працівників.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Результати атестації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dirty="0"/>
              <a:t>У 2018-2019 році </a:t>
            </a:r>
            <a:r>
              <a:rPr lang="uk-UA" sz="1800" dirty="0" err="1"/>
              <a:t>проатестовано</a:t>
            </a:r>
            <a:r>
              <a:rPr lang="uk-UA" sz="1800" dirty="0"/>
              <a:t> 9 педагогічних працівників. 6 викладачів та             3 майстри в/н.</a:t>
            </a:r>
            <a:endParaRPr lang="ru-RU" sz="1800" dirty="0"/>
          </a:p>
          <a:p>
            <a:pPr marL="0" indent="0">
              <a:buNone/>
            </a:pPr>
            <a:r>
              <a:rPr lang="uk-UA" sz="1800" dirty="0"/>
              <a:t>На відповідність раніше присвоєній кваліфікаційній категорії:</a:t>
            </a:r>
            <a:endParaRPr lang="ru-RU" sz="1800" dirty="0"/>
          </a:p>
          <a:p>
            <a:pPr lvl="0"/>
            <a:r>
              <a:rPr lang="uk-UA" sz="1800" dirty="0"/>
              <a:t>«Спеціаліст вищої категорії» - 3 особи;</a:t>
            </a:r>
            <a:endParaRPr lang="ru-RU" sz="1800" dirty="0"/>
          </a:p>
          <a:p>
            <a:pPr lvl="0"/>
            <a:r>
              <a:rPr lang="uk-UA" sz="1800" dirty="0"/>
              <a:t>«Спеціаліст І категорії» - 1 особа;</a:t>
            </a:r>
            <a:endParaRPr lang="ru-RU" sz="1800" dirty="0"/>
          </a:p>
          <a:p>
            <a:pPr lvl="0"/>
            <a:r>
              <a:rPr lang="uk-UA" sz="1800" dirty="0"/>
              <a:t>«Спеціаліст ІІ категорії» - 1 особа;</a:t>
            </a:r>
            <a:endParaRPr lang="ru-RU" sz="1800" dirty="0"/>
          </a:p>
          <a:p>
            <a:r>
              <a:rPr lang="uk-UA" sz="1800" dirty="0"/>
              <a:t>Присвоєно кваліфікаційну категорію «Спеціаліст І категорії» - 1 особа;</a:t>
            </a:r>
            <a:endParaRPr lang="ru-RU" sz="1800" dirty="0"/>
          </a:p>
          <a:p>
            <a:r>
              <a:rPr lang="uk-UA" sz="1800" dirty="0"/>
              <a:t>Відповідність 14 тарифному розряду 3 майстри виробничого навчання</a:t>
            </a:r>
            <a:endParaRPr lang="ru-RU" sz="1800" dirty="0"/>
          </a:p>
          <a:p>
            <a:pPr marL="0" indent="0">
              <a:buNone/>
            </a:pPr>
            <a:r>
              <a:rPr lang="uk-UA" sz="1800" dirty="0"/>
              <a:t> </a:t>
            </a:r>
            <a:r>
              <a:rPr lang="uk-UA" sz="1800" dirty="0" smtClean="0"/>
              <a:t>Відповідність </a:t>
            </a:r>
            <a:r>
              <a:rPr lang="uk-UA" sz="1800" dirty="0"/>
              <a:t>педагогічному званню:</a:t>
            </a:r>
            <a:endParaRPr lang="ru-RU" sz="1800" dirty="0"/>
          </a:p>
          <a:p>
            <a:pPr lvl="0"/>
            <a:r>
              <a:rPr lang="uk-UA" sz="1800" dirty="0"/>
              <a:t>«Викладач-методист» - 1 викладач;</a:t>
            </a:r>
            <a:endParaRPr lang="ru-RU" sz="1800" dirty="0"/>
          </a:p>
          <a:p>
            <a:pPr lvl="0"/>
            <a:r>
              <a:rPr lang="uk-UA" sz="1800" dirty="0"/>
              <a:t>«Старший викладач» - 1 викладач;      </a:t>
            </a:r>
            <a:endParaRPr lang="ru-RU" sz="1800" dirty="0"/>
          </a:p>
          <a:p>
            <a:pPr lvl="0"/>
            <a:r>
              <a:rPr lang="uk-UA" sz="1800" dirty="0"/>
              <a:t>«Майстер в/н І категорії» - 3 майстри.</a:t>
            </a:r>
            <a:endParaRPr lang="ru-RU" sz="1800" dirty="0"/>
          </a:p>
          <a:p>
            <a:pPr marL="0" indent="0">
              <a:buNone/>
            </a:pPr>
            <a:r>
              <a:rPr lang="uk-UA" sz="1800" dirty="0"/>
              <a:t> </a:t>
            </a:r>
            <a:r>
              <a:rPr lang="uk-UA" sz="1800" dirty="0" smtClean="0"/>
              <a:t> </a:t>
            </a:r>
            <a:r>
              <a:rPr lang="uk-UA" sz="1800" dirty="0"/>
              <a:t>Присвоєно педагогічне звання  «Старший викладач» - 1 викладач.      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20013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Результати моніторингу працевлаштування випускників: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І</a:t>
            </a:r>
            <a:r>
              <a:rPr lang="uk-UA" dirty="0" smtClean="0"/>
              <a:t>з </a:t>
            </a:r>
            <a:r>
              <a:rPr lang="uk-UA" dirty="0" smtClean="0"/>
              <a:t>93 </a:t>
            </a:r>
            <a:r>
              <a:rPr lang="uk-UA" dirty="0"/>
              <a:t>випускників 2018 року:</a:t>
            </a:r>
            <a:endParaRPr lang="ru-RU" dirty="0"/>
          </a:p>
          <a:p>
            <a:pPr lvl="0"/>
            <a:r>
              <a:rPr lang="uk-UA" dirty="0" err="1"/>
              <a:t>працевлаштовано</a:t>
            </a:r>
            <a:r>
              <a:rPr lang="uk-UA" dirty="0"/>
              <a:t>  – 62 осіб (66,7%);</a:t>
            </a:r>
            <a:endParaRPr lang="ru-RU" dirty="0"/>
          </a:p>
          <a:p>
            <a:pPr lvl="0"/>
            <a:r>
              <a:rPr lang="uk-UA" dirty="0"/>
              <a:t>продовжили навчання – 17 осіб (18,3%); </a:t>
            </a:r>
            <a:endParaRPr lang="ru-RU" dirty="0"/>
          </a:p>
          <a:p>
            <a:pPr lvl="0"/>
            <a:r>
              <a:rPr lang="uk-UA" dirty="0"/>
              <a:t>декретна відпустка – 9 осіб (9,7%);</a:t>
            </a:r>
            <a:endParaRPr lang="ru-RU" dirty="0"/>
          </a:p>
          <a:p>
            <a:pPr lvl="0"/>
            <a:r>
              <a:rPr lang="uk-UA" dirty="0"/>
              <a:t>служба у лавах ЗСУ - 2 особи (2,1 %);</a:t>
            </a:r>
            <a:endParaRPr lang="ru-RU" dirty="0"/>
          </a:p>
          <a:p>
            <a:pPr lvl="0"/>
            <a:r>
              <a:rPr lang="uk-UA" dirty="0"/>
              <a:t>перебувають у місцях позбавлення волі – 1 особа (1,1%);</a:t>
            </a:r>
            <a:endParaRPr lang="ru-RU" dirty="0"/>
          </a:p>
          <a:p>
            <a:pPr lvl="0"/>
            <a:r>
              <a:rPr lang="uk-UA" dirty="0"/>
              <a:t>не працевлаштовані – 2 особи (не бажають працювати) (2,1 </a:t>
            </a:r>
            <a:r>
              <a:rPr lang="uk-UA" dirty="0" smtClean="0"/>
              <a:t>%).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Заохочення працівників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Нагороджені грамотами різного рівня всього 38 осіб, серед них:</a:t>
            </a:r>
            <a:endParaRPr lang="ru-RU" dirty="0"/>
          </a:p>
          <a:p>
            <a:r>
              <a:rPr lang="uk-UA" dirty="0"/>
              <a:t>Грамотою Департаменту освіти і науки  - 3 працівники.</a:t>
            </a:r>
            <a:endParaRPr lang="ru-RU" dirty="0"/>
          </a:p>
          <a:p>
            <a:r>
              <a:rPr lang="uk-UA" dirty="0"/>
              <a:t>Грамотою НМЦ ПТО у Полтавській області - 1 працівник.</a:t>
            </a:r>
            <a:endParaRPr lang="ru-RU" dirty="0"/>
          </a:p>
          <a:p>
            <a:r>
              <a:rPr lang="uk-UA" dirty="0"/>
              <a:t>Грамотою </a:t>
            </a:r>
            <a:r>
              <a:rPr lang="uk-UA" dirty="0" err="1"/>
              <a:t>Хорольської</a:t>
            </a:r>
            <a:r>
              <a:rPr lang="uk-UA" dirty="0"/>
              <a:t> РДА, районної ради  - 6 працівників.</a:t>
            </a:r>
            <a:endParaRPr lang="ru-RU" dirty="0"/>
          </a:p>
          <a:p>
            <a:r>
              <a:rPr lang="uk-UA" dirty="0"/>
              <a:t>Грамотою Голови профспілки АПК  - 6 працівників.</a:t>
            </a:r>
            <a:endParaRPr lang="ru-RU" dirty="0"/>
          </a:p>
          <a:p>
            <a:r>
              <a:rPr lang="uk-UA" dirty="0"/>
              <a:t>Оголошено подяки 12  працівникам Центру.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Контроль за освітнім процесом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Всього педагогічними працівниками Центру здійснено 289 </a:t>
            </a:r>
            <a:r>
              <a:rPr lang="uk-UA" dirty="0" err="1"/>
              <a:t>взаємовідвідувань</a:t>
            </a:r>
            <a:r>
              <a:rPr lang="uk-UA" dirty="0"/>
              <a:t> уроків та виховних заходів. З метою вивчення досвіду, надання методичної допомоги та проведення контролю  навчально-виховної роботи адміністрацією відвідано 174 уроків та виховних заходів: директором – 28, заступником директора з НВР –  36, заступником директора з </a:t>
            </a:r>
            <a:r>
              <a:rPr lang="uk-UA" dirty="0" err="1"/>
              <a:t>НВхР</a:t>
            </a:r>
            <a:r>
              <a:rPr lang="uk-UA" dirty="0"/>
              <a:t> – 33, старшим майстром – 26 та методистом – 51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271574"/>
          </a:xfrm>
        </p:spPr>
        <p:txBody>
          <a:bodyPr>
            <a:normAutofit fontScale="90000"/>
          </a:bodyPr>
          <a:lstStyle/>
          <a:p>
            <a:r>
              <a:rPr lang="uk-UA" sz="3600" dirty="0" smtClean="0"/>
              <a:t>Розпорядчі та інші документи: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uk-UA" dirty="0"/>
              <a:t>видано наказів з основної діяльності всього  295 з них</a:t>
            </a:r>
            <a:endParaRPr lang="ru-RU" dirty="0"/>
          </a:p>
          <a:p>
            <a:pPr lvl="0"/>
            <a:r>
              <a:rPr lang="uk-UA" dirty="0"/>
              <a:t>у І семестрі  - 135;</a:t>
            </a:r>
            <a:endParaRPr lang="ru-RU" dirty="0"/>
          </a:p>
          <a:p>
            <a:pPr lvl="0"/>
            <a:r>
              <a:rPr lang="uk-UA" dirty="0"/>
              <a:t>у ІІ семестрі – 160.</a:t>
            </a:r>
            <a:endParaRPr lang="ru-RU" dirty="0"/>
          </a:p>
          <a:p>
            <a:pPr marL="0" lvl="0" indent="0">
              <a:buNone/>
            </a:pPr>
            <a:r>
              <a:rPr lang="uk-UA" dirty="0"/>
              <a:t>видано наказів по навчальній частині 26 з них</a:t>
            </a:r>
            <a:endParaRPr lang="ru-RU" dirty="0"/>
          </a:p>
          <a:p>
            <a:pPr lvl="0"/>
            <a:r>
              <a:rPr lang="uk-UA" dirty="0"/>
              <a:t>у І семестрі  - 18;</a:t>
            </a:r>
            <a:endParaRPr lang="ru-RU" dirty="0"/>
          </a:p>
          <a:p>
            <a:pPr lvl="0"/>
            <a:r>
              <a:rPr lang="uk-UA" dirty="0"/>
              <a:t>у ІІ семестрі – 8.</a:t>
            </a:r>
            <a:endParaRPr lang="ru-RU" dirty="0"/>
          </a:p>
          <a:p>
            <a:pPr marL="0" lvl="0" indent="0">
              <a:buNone/>
            </a:pPr>
            <a:r>
              <a:rPr lang="uk-UA" dirty="0"/>
              <a:t>видано наказів з  кадрових питань всього 147 з них</a:t>
            </a:r>
            <a:endParaRPr lang="ru-RU" dirty="0"/>
          </a:p>
          <a:p>
            <a:pPr lvl="0"/>
            <a:r>
              <a:rPr lang="uk-UA" dirty="0"/>
              <a:t>у  І семестрі  - 98;</a:t>
            </a:r>
            <a:endParaRPr lang="ru-RU" dirty="0"/>
          </a:p>
          <a:p>
            <a:pPr lvl="0"/>
            <a:r>
              <a:rPr lang="uk-UA" dirty="0"/>
              <a:t>у ІІ семестрі – 49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42</a:t>
            </a:fld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271574"/>
          </a:xfrm>
        </p:spPr>
        <p:txBody>
          <a:bodyPr>
            <a:normAutofit fontScale="90000"/>
          </a:bodyPr>
          <a:lstStyle/>
          <a:p>
            <a:r>
              <a:rPr lang="uk-UA" sz="3600" dirty="0" smtClean="0"/>
              <a:t>Розпорядчі та інші документи: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uk-UA" dirty="0" smtClean="0"/>
              <a:t>видано </a:t>
            </a:r>
            <a:r>
              <a:rPr lang="uk-UA" dirty="0"/>
              <a:t>наказів про відрядження всього 62 з них</a:t>
            </a:r>
            <a:endParaRPr lang="ru-RU" dirty="0"/>
          </a:p>
          <a:p>
            <a:pPr lvl="0"/>
            <a:r>
              <a:rPr lang="uk-UA" dirty="0"/>
              <a:t>І семестрі  - 26;</a:t>
            </a:r>
            <a:endParaRPr lang="ru-RU" dirty="0"/>
          </a:p>
          <a:p>
            <a:pPr lvl="0"/>
            <a:r>
              <a:rPr lang="uk-UA" dirty="0"/>
              <a:t>ІІ семестрі – 36.</a:t>
            </a:r>
            <a:endParaRPr lang="ru-RU" dirty="0"/>
          </a:p>
          <a:p>
            <a:pPr marL="0" lvl="0" indent="0">
              <a:buNone/>
            </a:pPr>
            <a:r>
              <a:rPr lang="uk-UA" dirty="0"/>
              <a:t>видано розпоряджень всього 19 з них</a:t>
            </a:r>
            <a:endParaRPr lang="ru-RU" dirty="0"/>
          </a:p>
          <a:p>
            <a:pPr lvl="0"/>
            <a:r>
              <a:rPr lang="uk-UA" dirty="0"/>
              <a:t>І семестрі  - 7;</a:t>
            </a:r>
            <a:endParaRPr lang="ru-RU" dirty="0"/>
          </a:p>
          <a:p>
            <a:pPr lvl="0"/>
            <a:r>
              <a:rPr lang="uk-UA" dirty="0"/>
              <a:t>ІІ семестрі – 12.</a:t>
            </a:r>
            <a:endParaRPr lang="ru-RU" dirty="0"/>
          </a:p>
          <a:p>
            <a:pPr marL="0" lvl="0" indent="0">
              <a:buNone/>
            </a:pPr>
            <a:r>
              <a:rPr lang="uk-UA" dirty="0"/>
              <a:t>підготовлено листів у різні інстанції всього  353 з них</a:t>
            </a:r>
            <a:endParaRPr lang="ru-RU" dirty="0"/>
          </a:p>
          <a:p>
            <a:pPr lvl="0"/>
            <a:r>
              <a:rPr lang="uk-UA" dirty="0"/>
              <a:t>І семестрі  - 153;</a:t>
            </a:r>
            <a:endParaRPr lang="ru-RU" dirty="0"/>
          </a:p>
          <a:p>
            <a:pPr lvl="0"/>
            <a:r>
              <a:rPr lang="uk-UA" dirty="0"/>
              <a:t>ІІ семестрі – 200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897625"/>
      </p:ext>
    </p:extLst>
  </p:cSld>
  <p:clrMapOvr>
    <a:masterClrMapping/>
  </p:clrMapOvr>
  <p:transition spd="slow">
    <p:dissolv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271574"/>
          </a:xfrm>
        </p:spPr>
        <p:txBody>
          <a:bodyPr>
            <a:normAutofit fontScale="90000"/>
          </a:bodyPr>
          <a:lstStyle/>
          <a:p>
            <a:r>
              <a:rPr lang="uk-UA" sz="3600" dirty="0" smtClean="0"/>
              <a:t>Розпорядчі та інші документи: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dirty="0" smtClean="0"/>
              <a:t>Проведено </a:t>
            </a:r>
            <a:r>
              <a:rPr lang="uk-UA" dirty="0"/>
              <a:t>особистий прийом громадян  44 осіб з них</a:t>
            </a:r>
            <a:endParaRPr lang="ru-RU" dirty="0"/>
          </a:p>
          <a:p>
            <a:pPr lvl="0"/>
            <a:r>
              <a:rPr lang="uk-UA" dirty="0"/>
              <a:t>І семестрі  - 29 осіб;</a:t>
            </a:r>
            <a:endParaRPr lang="ru-RU" dirty="0"/>
          </a:p>
          <a:p>
            <a:pPr lvl="0"/>
            <a:r>
              <a:rPr lang="uk-UA" dirty="0"/>
              <a:t>ІІ семестрі – 15 осіб.</a:t>
            </a:r>
            <a:endParaRPr lang="ru-RU" dirty="0"/>
          </a:p>
          <a:p>
            <a:pPr lvl="0"/>
            <a:r>
              <a:rPr lang="uk-UA" dirty="0" err="1"/>
              <a:t>Відряджень</a:t>
            </a:r>
            <a:r>
              <a:rPr lang="uk-UA" dirty="0"/>
              <a:t> службових (директора  Центру) – 10, в тому числі </a:t>
            </a:r>
            <a:endParaRPr lang="ru-RU" dirty="0"/>
          </a:p>
          <a:p>
            <a:pPr lvl="0"/>
            <a:r>
              <a:rPr lang="uk-UA" dirty="0"/>
              <a:t>у І семестрі  - 3;</a:t>
            </a:r>
            <a:endParaRPr lang="ru-RU" dirty="0"/>
          </a:p>
          <a:p>
            <a:pPr lvl="0"/>
            <a:r>
              <a:rPr lang="uk-UA" dirty="0"/>
              <a:t>у ІІ семестрі – 7.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897625"/>
      </p:ext>
    </p:extLst>
  </p:cSld>
  <p:clrMapOvr>
    <a:masterClrMapping/>
  </p:clrMapOvr>
  <p:transition spd="slow">
    <p:dissolv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Навчання працівників з ОП, БЖД, </a:t>
            </a:r>
            <a:r>
              <a:rPr lang="uk-UA" dirty="0" err="1" smtClean="0"/>
              <a:t>ПБ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/>
              <a:t>БЖД – 23 особи;</a:t>
            </a:r>
          </a:p>
          <a:p>
            <a:r>
              <a:rPr lang="ru-RU" dirty="0" smtClean="0"/>
              <a:t>ПБ </a:t>
            </a:r>
            <a:r>
              <a:rPr lang="ru-RU" dirty="0"/>
              <a:t>– 11 </a:t>
            </a:r>
            <a:r>
              <a:rPr lang="ru-RU" dirty="0" err="1"/>
              <a:t>осіб</a:t>
            </a:r>
            <a:r>
              <a:rPr lang="ru-RU" dirty="0"/>
              <a:t>;</a:t>
            </a:r>
          </a:p>
          <a:p>
            <a:r>
              <a:rPr lang="ru-RU" dirty="0" smtClean="0"/>
              <a:t>ЦЗ </a:t>
            </a:r>
            <a:r>
              <a:rPr lang="ru-RU" dirty="0"/>
              <a:t>– 45 </a:t>
            </a:r>
            <a:r>
              <a:rPr lang="ru-RU" dirty="0" err="1" smtClean="0"/>
              <a:t>осіб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7 </a:t>
            </a:r>
            <a:r>
              <a:rPr lang="ru-RU" dirty="0" err="1"/>
              <a:t>відповідальних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пройшли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та </a:t>
            </a:r>
            <a:r>
              <a:rPr lang="ru-RU" dirty="0" err="1"/>
              <a:t>перевірку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у </a:t>
            </a:r>
            <a:r>
              <a:rPr lang="ru-RU" dirty="0" err="1"/>
              <a:t>навчально-консультативних</a:t>
            </a:r>
            <a:r>
              <a:rPr lang="ru-RU" dirty="0"/>
              <a:t> центрах.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45</a:t>
            </a:fld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Залучені кошти на заходи з БЖД: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uk-UA" u="sng" dirty="0"/>
              <a:t>І семестр -  549934 грн.</a:t>
            </a:r>
            <a:endParaRPr lang="ru-RU" dirty="0"/>
          </a:p>
          <a:p>
            <a:pPr lvl="0"/>
            <a:r>
              <a:rPr lang="uk-UA" dirty="0"/>
              <a:t>вогнезахисний обробіток дерев’яних стропильних конструкцій горищних приміщень - 24000 грн.;</a:t>
            </a:r>
            <a:endParaRPr lang="ru-RU" dirty="0"/>
          </a:p>
          <a:p>
            <a:pPr lvl="0"/>
            <a:r>
              <a:rPr lang="uk-UA" dirty="0"/>
              <a:t>обладнання будівлі гуртожитку системами пожежної сигналізації, оповіщення та централізованого пожежного спостереження - 392990;</a:t>
            </a:r>
            <a:endParaRPr lang="ru-RU" dirty="0"/>
          </a:p>
          <a:p>
            <a:pPr lvl="0"/>
            <a:r>
              <a:rPr lang="uk-UA" dirty="0"/>
              <a:t>технічне обслуговування вогнегасників - 6270 грн.;</a:t>
            </a:r>
            <a:endParaRPr lang="ru-RU" dirty="0"/>
          </a:p>
          <a:p>
            <a:pPr lvl="0"/>
            <a:r>
              <a:rPr lang="uk-UA" dirty="0"/>
              <a:t>обстеження димових каналів -  400 грн.;</a:t>
            </a:r>
            <a:endParaRPr lang="ru-RU" dirty="0"/>
          </a:p>
          <a:p>
            <a:pPr lvl="0"/>
            <a:r>
              <a:rPr lang="uk-UA" dirty="0"/>
              <a:t>перевірка засобів індивідуального захисту органів дихання - 1589 грн.;</a:t>
            </a:r>
            <a:endParaRPr lang="ru-RU" dirty="0"/>
          </a:p>
          <a:p>
            <a:pPr lvl="0"/>
            <a:r>
              <a:rPr lang="uk-UA" dirty="0"/>
              <a:t>повірка манометрів – 760 грн.;</a:t>
            </a:r>
            <a:endParaRPr lang="ru-RU" dirty="0"/>
          </a:p>
          <a:p>
            <a:pPr lvl="0"/>
            <a:r>
              <a:rPr lang="uk-UA" dirty="0"/>
              <a:t>страхування членів ДПД – 1798 грн.</a:t>
            </a:r>
            <a:endParaRPr lang="ru-RU" dirty="0"/>
          </a:p>
          <a:p>
            <a:pPr lvl="0"/>
            <a:r>
              <a:rPr lang="uk-UA" dirty="0"/>
              <a:t>навчання працівників з охорони праці, переатестація операторів газової </a:t>
            </a:r>
            <a:r>
              <a:rPr lang="uk-UA" dirty="0" err="1"/>
              <a:t>теплогенераторної</a:t>
            </a:r>
            <a:r>
              <a:rPr lang="uk-UA" dirty="0"/>
              <a:t> – 810 грн.; </a:t>
            </a:r>
            <a:endParaRPr lang="ru-RU" dirty="0"/>
          </a:p>
          <a:p>
            <a:pPr lvl="0"/>
            <a:r>
              <a:rPr lang="uk-UA" dirty="0"/>
              <a:t>придбання дезінфікуючих засобів – 1473 грн.;</a:t>
            </a:r>
            <a:endParaRPr lang="ru-RU" dirty="0"/>
          </a:p>
          <a:p>
            <a:pPr lvl="0"/>
            <a:r>
              <a:rPr lang="uk-UA" dirty="0"/>
              <a:t>гідрохімічне очищення системи опалення навчального корпусу – 108000 грн;</a:t>
            </a:r>
            <a:endParaRPr lang="ru-RU" dirty="0"/>
          </a:p>
          <a:p>
            <a:pPr lvl="0"/>
            <a:r>
              <a:rPr lang="uk-UA" dirty="0"/>
              <a:t>утилізація відходів – 1754 грн.;</a:t>
            </a:r>
            <a:endParaRPr lang="ru-RU" dirty="0"/>
          </a:p>
          <a:p>
            <a:pPr lvl="0"/>
            <a:r>
              <a:rPr lang="uk-UA" dirty="0"/>
              <a:t>придбання спецодягу – 10090 грн.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46</a:t>
            </a:fld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</a:t>
            </a:r>
            <a:r>
              <a:rPr lang="uk-UA" dirty="0"/>
              <a:t>Залучені кошти на заходи з БЖД: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u="sng" dirty="0"/>
              <a:t>ІІ семестр – 312019 грн.</a:t>
            </a:r>
            <a:endParaRPr lang="ru-RU" dirty="0"/>
          </a:p>
          <a:p>
            <a:pPr lvl="0"/>
            <a:r>
              <a:rPr lang="uk-UA" dirty="0"/>
              <a:t>навчання працівників з охорони праці – 2100 грн.; </a:t>
            </a:r>
            <a:endParaRPr lang="ru-RU" dirty="0"/>
          </a:p>
          <a:p>
            <a:pPr lvl="0"/>
            <a:r>
              <a:rPr lang="uk-UA" dirty="0"/>
              <a:t>медогляд – 2784 грн.; </a:t>
            </a:r>
            <a:endParaRPr lang="ru-RU" dirty="0"/>
          </a:p>
          <a:p>
            <a:pPr lvl="0"/>
            <a:r>
              <a:rPr lang="uk-UA" dirty="0"/>
              <a:t>технічне обслуговування системи газопостачання - 1240 грн.;</a:t>
            </a:r>
            <a:endParaRPr lang="ru-RU" dirty="0"/>
          </a:p>
          <a:p>
            <a:pPr lvl="0"/>
            <a:r>
              <a:rPr lang="uk-UA" dirty="0"/>
              <a:t>технічний контроль  автомобілів – 8600 грн.;</a:t>
            </a:r>
            <a:endParaRPr lang="ru-RU" dirty="0"/>
          </a:p>
          <a:p>
            <a:pPr lvl="0"/>
            <a:r>
              <a:rPr lang="uk-UA" dirty="0"/>
              <a:t>встановлення системи </a:t>
            </a:r>
            <a:r>
              <a:rPr lang="uk-UA" dirty="0" err="1"/>
              <a:t>відеонагляду</a:t>
            </a:r>
            <a:r>
              <a:rPr lang="uk-UA" dirty="0"/>
              <a:t> – 197295 грн.;</a:t>
            </a:r>
            <a:endParaRPr lang="ru-RU" dirty="0"/>
          </a:p>
          <a:p>
            <a:pPr lvl="0"/>
            <a:r>
              <a:rPr lang="uk-UA" dirty="0"/>
              <a:t>встановлення системи очистки питної води -  100000 грн.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47</a:t>
            </a:fld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48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5400" dirty="0"/>
              <a:t>Дякую за увагу. </a:t>
            </a:r>
            <a:endParaRPr lang="uk-UA" sz="5400" dirty="0" smtClean="0"/>
          </a:p>
          <a:p>
            <a:pPr marL="0" indent="0" algn="ctr">
              <a:buNone/>
            </a:pPr>
            <a:endParaRPr lang="uk-UA" sz="5400" dirty="0"/>
          </a:p>
          <a:p>
            <a:pPr marL="0" indent="0" algn="ctr">
              <a:buNone/>
            </a:pPr>
            <a:r>
              <a:rPr lang="uk-UA" sz="5400" dirty="0" smtClean="0"/>
              <a:t>Запрошую </a:t>
            </a:r>
            <a:r>
              <a:rPr lang="uk-UA" sz="5400" dirty="0"/>
              <a:t>до обговорення.</a:t>
            </a:r>
            <a:endParaRPr lang="ru-RU" sz="5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9185731"/>
      </p:ext>
    </p:extLst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Участь в олімпіадах, конкурсах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Проведено  12 олімпіад та 2 конкурси із загальноосвітніх предметів, у яких взяли участь 150 учнів Центру. </a:t>
            </a:r>
            <a:r>
              <a:rPr lang="uk-UA" dirty="0" smtClean="0"/>
              <a:t>Переможці </a:t>
            </a:r>
            <a:r>
              <a:rPr lang="uk-UA" dirty="0"/>
              <a:t>І етапу олімпіад та конкурсів взяли участь у </a:t>
            </a:r>
            <a:r>
              <a:rPr lang="uk-UA" dirty="0" smtClean="0"/>
              <a:t>районних олімпіадах </a:t>
            </a:r>
            <a:r>
              <a:rPr lang="uk-UA" dirty="0"/>
              <a:t>із 8-ми предметів.  </a:t>
            </a:r>
            <a:endParaRPr lang="ru-RU" dirty="0"/>
          </a:p>
          <a:p>
            <a:r>
              <a:rPr lang="uk-UA" dirty="0"/>
              <a:t>Учениця Звірко А. з хімії зайняла 3 місце, підготувала ученицю викладач Васильченко Д.М.</a:t>
            </a:r>
            <a:endParaRPr lang="ru-RU" dirty="0"/>
          </a:p>
          <a:p>
            <a:r>
              <a:rPr lang="uk-UA" dirty="0" smtClean="0"/>
              <a:t>Проведено 5 олімпіад </a:t>
            </a:r>
            <a:r>
              <a:rPr lang="uk-UA" dirty="0"/>
              <a:t>із </a:t>
            </a:r>
            <a:r>
              <a:rPr lang="uk-UA" dirty="0" err="1" smtClean="0"/>
              <a:t>спецдисциплін</a:t>
            </a:r>
            <a:r>
              <a:rPr lang="uk-UA" dirty="0"/>
              <a:t>, </a:t>
            </a:r>
            <a:r>
              <a:rPr lang="uk-UA" dirty="0" smtClean="0"/>
              <a:t>взяли  </a:t>
            </a:r>
            <a:r>
              <a:rPr lang="uk-UA" dirty="0"/>
              <a:t>участь 77 </a:t>
            </a:r>
            <a:r>
              <a:rPr lang="uk-UA" dirty="0" smtClean="0"/>
              <a:t>учнів.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Участь у конкурсах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/>
              <a:t>У навчальному закладі проведено 6 конкурсів фахової майстерності серед учнів Центру із професій: «Кухар», «Офіціант», «Слюсар з ремонту с-г машин та устаткування», «Слюсар з ремонту колісних транспортних засобів», «Водій автотранспортних засобів категорії «С», «Тракторист-машиніст с-г виробництва», категорії А1, в яких взяло участь 38 учнів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Участь в обласних олімпіадах, конкурсах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32500" lnSpcReduction="20000"/>
          </a:bodyPr>
          <a:lstStyle/>
          <a:p>
            <a:r>
              <a:rPr lang="uk-UA" sz="7000" dirty="0"/>
              <a:t>У обласному конкурсі Малої академії наук України  з астрономії «Перлини зоряного неба»  учениця групи 35 </a:t>
            </a:r>
            <a:r>
              <a:rPr lang="uk-UA" sz="7000" dirty="0" err="1"/>
              <a:t>кух</a:t>
            </a:r>
            <a:r>
              <a:rPr lang="uk-UA" sz="7000" dirty="0"/>
              <a:t>. </a:t>
            </a:r>
            <a:r>
              <a:rPr lang="uk-UA" sz="7000" dirty="0" err="1"/>
              <a:t>конд</a:t>
            </a:r>
            <a:r>
              <a:rPr lang="uk-UA" sz="7000" dirty="0"/>
              <a:t>. Кондратенко А. зайняла 2 місце. Підготував викладач Христенко В.М.</a:t>
            </a:r>
            <a:endParaRPr lang="ru-RU" sz="7000" dirty="0"/>
          </a:p>
          <a:p>
            <a:r>
              <a:rPr lang="uk-UA" sz="7000" dirty="0"/>
              <a:t>У обласному літературному конкурсі Малої академії наук України  «Відлуння заповітів земляків», присвяченому 100-річчю від Дня народження Олеся Гончара  учениця групи 33 </a:t>
            </a:r>
            <a:r>
              <a:rPr lang="uk-UA" sz="7000" dirty="0" err="1"/>
              <a:t>кух</a:t>
            </a:r>
            <a:r>
              <a:rPr lang="uk-UA" sz="7000" dirty="0"/>
              <a:t>. оф. Звірко А. зайняла 3 місце в номінації «Творча робота». </a:t>
            </a:r>
            <a:r>
              <a:rPr lang="uk-UA" sz="7000" dirty="0" err="1"/>
              <a:t>Підго-тувала</a:t>
            </a:r>
            <a:r>
              <a:rPr lang="uk-UA" sz="7000" dirty="0"/>
              <a:t> викладач </a:t>
            </a:r>
            <a:r>
              <a:rPr lang="uk-UA" sz="7000" dirty="0" smtClean="0"/>
              <a:t>Лопата </a:t>
            </a:r>
            <a:r>
              <a:rPr lang="uk-UA" sz="7000" dirty="0"/>
              <a:t>А.Ю.</a:t>
            </a:r>
            <a:endParaRPr lang="ru-RU" sz="7000" dirty="0"/>
          </a:p>
          <a:p>
            <a:r>
              <a:rPr lang="uk-UA" sz="7000" dirty="0"/>
              <a:t>У обласному конкурсі творчих робіт для школярів та юнацтва «Громада моєї мрії»  автори проекту «Арт-платформа» «Хочемо, можемо, зробимо» 5 учнів Центру нагороджені грамотою</a:t>
            </a:r>
            <a:r>
              <a:rPr lang="uk-UA" sz="7000" dirty="0" smtClean="0"/>
              <a:t>.</a:t>
            </a:r>
            <a:endParaRPr lang="ru-RU" sz="7000" dirty="0"/>
          </a:p>
          <a:p>
            <a:r>
              <a:rPr lang="uk-UA" sz="7000" dirty="0"/>
              <a:t> У обласному етапі Міжнародного мовно-літературного конкурсу ім. </a:t>
            </a:r>
            <a:r>
              <a:rPr lang="uk-UA" sz="7000" dirty="0" err="1"/>
              <a:t>Т.Г.Шевченка</a:t>
            </a:r>
            <a:r>
              <a:rPr lang="uk-UA" sz="7000" dirty="0"/>
              <a:t> учениця групи 37 </a:t>
            </a:r>
            <a:r>
              <a:rPr lang="uk-UA" sz="7000" dirty="0" err="1"/>
              <a:t>кух</a:t>
            </a:r>
            <a:r>
              <a:rPr lang="uk-UA" sz="7000" dirty="0"/>
              <a:t>. оф</a:t>
            </a:r>
            <a:r>
              <a:rPr lang="uk-UA" sz="7000" dirty="0" smtClean="0"/>
              <a:t>. </a:t>
            </a:r>
            <a:r>
              <a:rPr lang="uk-UA" sz="7000" dirty="0"/>
              <a:t>Руденко В. зайняла 8 місце. </a:t>
            </a:r>
            <a:r>
              <a:rPr lang="uk-UA" sz="7000" dirty="0" smtClean="0"/>
              <a:t>Підготувала </a:t>
            </a:r>
            <a:r>
              <a:rPr lang="uk-UA" sz="7000" dirty="0"/>
              <a:t>викладач </a:t>
            </a:r>
            <a:r>
              <a:rPr lang="uk-UA" sz="7000" dirty="0" smtClean="0"/>
              <a:t>Лопата </a:t>
            </a:r>
            <a:r>
              <a:rPr lang="uk-UA" sz="7000" dirty="0"/>
              <a:t>А.Ю.</a:t>
            </a:r>
            <a:endParaRPr lang="ru-RU" sz="7000" dirty="0"/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Участь в обласних олімпіадах, конкурсах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У ІІ обласному етапі  Всеукраїнського конкурсу фахової майстерності з професії «Офіціант» серед учнів ЗП (ПТ)О  учениця групи 33 </a:t>
            </a:r>
            <a:r>
              <a:rPr lang="uk-UA" dirty="0" err="1" smtClean="0"/>
              <a:t>кух.оф</a:t>
            </a:r>
            <a:r>
              <a:rPr lang="uk-UA" dirty="0" smtClean="0"/>
              <a:t>. Таран Ю. зайняла 4 місце. Підготувала </a:t>
            </a:r>
            <a:r>
              <a:rPr lang="uk-UA" dirty="0"/>
              <a:t>майстер в/н  Лисенко Т.М.</a:t>
            </a:r>
            <a:endParaRPr lang="ru-RU" dirty="0"/>
          </a:p>
          <a:p>
            <a:r>
              <a:rPr lang="uk-UA" dirty="0"/>
              <a:t> </a:t>
            </a:r>
            <a:r>
              <a:rPr lang="uk-UA" dirty="0" smtClean="0"/>
              <a:t>У </a:t>
            </a:r>
            <a:r>
              <a:rPr lang="uk-UA" dirty="0"/>
              <a:t>ІІ обласному етапі  Всеукраїнського конкурсу фахової майстерності з професії «Тракторист-машиніст с-г виробництва»   учень групи 120 ТМ. Бабак В. зайняв 6 місце</a:t>
            </a:r>
            <a:r>
              <a:rPr lang="uk-UA" dirty="0" smtClean="0"/>
              <a:t>. Підготував </a:t>
            </a:r>
            <a:r>
              <a:rPr lang="uk-UA" dirty="0"/>
              <a:t>майстер в/н  </a:t>
            </a:r>
            <a:r>
              <a:rPr lang="uk-UA" dirty="0" err="1"/>
              <a:t>Оніпко</a:t>
            </a:r>
            <a:r>
              <a:rPr lang="uk-UA" dirty="0"/>
              <a:t> О.В.</a:t>
            </a:r>
            <a:endParaRPr lang="ru-RU" dirty="0"/>
          </a:p>
          <a:p>
            <a:r>
              <a:rPr lang="uk-UA" dirty="0"/>
              <a:t> </a:t>
            </a:r>
            <a:r>
              <a:rPr lang="uk-UA" dirty="0" smtClean="0"/>
              <a:t>У </a:t>
            </a:r>
            <a:r>
              <a:rPr lang="uk-UA" dirty="0"/>
              <a:t>ІІ обласному етапі  Всеукраїнського конкурсу фахової майстерності з професії «Кухар» серед учнів ЗП (ПТ)О  учениця групи 30 </a:t>
            </a:r>
            <a:r>
              <a:rPr lang="uk-UA" dirty="0" err="1"/>
              <a:t>кух.мс</a:t>
            </a:r>
            <a:r>
              <a:rPr lang="uk-UA" dirty="0"/>
              <a:t>. Ісак  К. зайняла 13 місце</a:t>
            </a:r>
            <a:r>
              <a:rPr lang="uk-UA" dirty="0" smtClean="0"/>
              <a:t>. Підготувала </a:t>
            </a:r>
            <a:r>
              <a:rPr lang="uk-UA" dirty="0"/>
              <a:t>майстер в/н  Ярошенко Н.М.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5423802"/>
      </p:ext>
    </p:extLst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Участь у Міжнародних конкурсах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У  Міжнародному інтерактивному природничому конкурсі «Колосок осінній-2018», взяли участь 8 учнів з них золоті сертифікати отримали 4 учні та срібні сертифікати - 4 учні. Підготувала </a:t>
            </a:r>
            <a:r>
              <a:rPr lang="uk-UA" dirty="0" smtClean="0"/>
              <a:t>викладач              </a:t>
            </a:r>
            <a:r>
              <a:rPr lang="uk-UA" dirty="0"/>
              <a:t>Васильченко Д.М.</a:t>
            </a:r>
            <a:endParaRPr lang="ru-RU" dirty="0"/>
          </a:p>
          <a:p>
            <a:r>
              <a:rPr lang="uk-UA" dirty="0" smtClean="0"/>
              <a:t>У </a:t>
            </a:r>
            <a:r>
              <a:rPr lang="uk-UA" dirty="0"/>
              <a:t>Міжнародному конкурсі з математики  «Кенгуру» взяли участь  12 учнів Центру.  Один учень показав добрий результат, всі інші учасники. </a:t>
            </a:r>
            <a:r>
              <a:rPr lang="uk-UA" dirty="0" smtClean="0"/>
              <a:t>Підготував </a:t>
            </a:r>
            <a:r>
              <a:rPr lang="uk-UA" dirty="0"/>
              <a:t>викладач  Христенко  В.М</a:t>
            </a:r>
            <a:r>
              <a:rPr lang="uk-UA" dirty="0" smtClean="0"/>
              <a:t>., </a:t>
            </a:r>
            <a:r>
              <a:rPr lang="uk-UA" dirty="0" err="1" smtClean="0"/>
              <a:t>Кражан</a:t>
            </a:r>
            <a:r>
              <a:rPr lang="uk-UA" dirty="0" smtClean="0"/>
              <a:t> О.Д.</a:t>
            </a:r>
            <a:endParaRPr lang="ru-RU" dirty="0"/>
          </a:p>
          <a:p>
            <a:r>
              <a:rPr lang="uk-UA" dirty="0"/>
              <a:t> </a:t>
            </a:r>
            <a:r>
              <a:rPr lang="uk-UA" dirty="0" smtClean="0"/>
              <a:t>У  </a:t>
            </a:r>
            <a:r>
              <a:rPr lang="uk-UA" dirty="0"/>
              <a:t>Міжнародному конкурсі з інформатики та комп’ютерної вправності «Бобер» взяли участь 14 учнів Центру. Результати: всі є учасниками</a:t>
            </a:r>
            <a:r>
              <a:rPr lang="uk-UA" dirty="0" smtClean="0"/>
              <a:t>. Підготувала </a:t>
            </a:r>
            <a:r>
              <a:rPr lang="uk-UA" dirty="0"/>
              <a:t>викладач  </a:t>
            </a:r>
            <a:r>
              <a:rPr lang="uk-UA" dirty="0" err="1"/>
              <a:t>Кражан</a:t>
            </a:r>
            <a:r>
              <a:rPr lang="uk-UA" dirty="0"/>
              <a:t>  О.Д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8A0CE1A-1FE3-4C0A-829D-746B97B9F4F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 spd="slow"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604</TotalTime>
  <Words>3354</Words>
  <Application>Microsoft Office PowerPoint</Application>
  <PresentationFormat>Экран (4:3)</PresentationFormat>
  <Paragraphs>774</Paragraphs>
  <Slides>48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Обычная</vt:lpstr>
      <vt:lpstr>ЗВІТ директора Центру  Зайця Віталія Івановича про роботу в 2018/2019 навчальному році  перед  працівниками Центру та громадськістю</vt:lpstr>
      <vt:lpstr> Випуск та працевлаштування  </vt:lpstr>
      <vt:lpstr>Перепідготовка та підвищення кваліфікації слухачів</vt:lpstr>
      <vt:lpstr>Результати моніторингу працевлаштування випускників:  </vt:lpstr>
      <vt:lpstr>Участь в олімпіадах, конкурсах</vt:lpstr>
      <vt:lpstr>Участь у конкурсах </vt:lpstr>
      <vt:lpstr>Участь в обласних олімпіадах, конкурсах</vt:lpstr>
      <vt:lpstr>Участь в обласних олімпіадах, конкурсах</vt:lpstr>
      <vt:lpstr>Участь у Міжнародних конкурсах</vt:lpstr>
      <vt:lpstr>Участь у Всеукраїнських конкурсах та інтернет-олімпіадах</vt:lpstr>
      <vt:lpstr>Участь педагогічних працівників</vt:lpstr>
      <vt:lpstr>Участь педагогічних працівників</vt:lpstr>
      <vt:lpstr>Участь педагогічних працівників</vt:lpstr>
      <vt:lpstr>Участь у спартакіаді </vt:lpstr>
      <vt:lpstr>Участь у чемпіонаті Хорольського району з пауерліфтингу: </vt:lpstr>
      <vt:lpstr>Участь у обласному огляді художної самодіяльності</vt:lpstr>
      <vt:lpstr>Результати роботи І етапу  методичної проблеми </vt:lpstr>
      <vt:lpstr>Результати роботи І етапу  методичної проблеми </vt:lpstr>
      <vt:lpstr>Запровадження елементів дуальної форми навчання </vt:lpstr>
      <vt:lpstr>Атестаційна експертиза </vt:lpstr>
      <vt:lpstr>Виконання Регіонального замовлення у 2018 році: </vt:lpstr>
      <vt:lpstr>Втрати навчального часу  </vt:lpstr>
      <vt:lpstr>ДПА з української мови у формі ЗНО </vt:lpstr>
      <vt:lpstr>Злочини та правопорушення</vt:lpstr>
      <vt:lpstr>Виконання плану виробничої діяльності в 2018 році</vt:lpstr>
      <vt:lpstr>Результати роботи навчального господарства</vt:lpstr>
      <vt:lpstr>Використання коштів спеціального фонду в 2018/2019 н.р.</vt:lpstr>
      <vt:lpstr>Закуплені матеріальні цінності протягом 2018/2019 н.р.</vt:lpstr>
      <vt:lpstr>Закуплені матеріальні цінності протягом 2018/2019 н.р.</vt:lpstr>
      <vt:lpstr>Закуплені матеріальні цінності протягом 2018/2019 н.р.</vt:lpstr>
      <vt:lpstr>Закуплені матеріальні цінності протягом 2018/2019 н.р.</vt:lpstr>
      <vt:lpstr>Благодійна допомога в натуральній формі отримана у 2018/2019 н.р.</vt:lpstr>
      <vt:lpstr>Благодійна допомога в натуральній формі отримана у 2018/2019 н.р.</vt:lpstr>
      <vt:lpstr>Благодійна допомога в натуральній формі отримана у 2018/2019 н.р.</vt:lpstr>
      <vt:lpstr>Використано коштів загального фонду за 2018/2019 н.р. (без освітньої субвенції)</vt:lpstr>
      <vt:lpstr>Робота з кадрами </vt:lpstr>
      <vt:lpstr>Якісний склад педагогічних працівників</vt:lpstr>
      <vt:lpstr>Методична робота </vt:lpstr>
      <vt:lpstr>Результати атестації </vt:lpstr>
      <vt:lpstr>Заохочення працівників </vt:lpstr>
      <vt:lpstr>Контроль за освітнім процесом</vt:lpstr>
      <vt:lpstr>Розпорядчі та інші документи: </vt:lpstr>
      <vt:lpstr>Розпорядчі та інші документи: </vt:lpstr>
      <vt:lpstr>Розпорядчі та інші документи: </vt:lpstr>
      <vt:lpstr>Навчання працівників з ОП, БЖД, ПБ</vt:lpstr>
      <vt:lpstr>Залучені кошти на заходи з БЖД:</vt:lpstr>
      <vt:lpstr> Залучені кошти на заходи з БЖД: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директора Центру Зайця Віталія Івановича про роботу в 2017/2018 навчального року  перед  працівниками Центру та громадськістю</dc:title>
  <dc:creator>Admin</dc:creator>
  <cp:lastModifiedBy>Oblik</cp:lastModifiedBy>
  <cp:revision>68</cp:revision>
  <dcterms:created xsi:type="dcterms:W3CDTF">2002-01-01T03:45:48Z</dcterms:created>
  <dcterms:modified xsi:type="dcterms:W3CDTF">2019-06-21T13:18:41Z</dcterms:modified>
</cp:coreProperties>
</file>