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8" r:id="rId10"/>
    <p:sldId id="299" r:id="rId11"/>
    <p:sldId id="292" r:id="rId12"/>
    <p:sldId id="264" r:id="rId13"/>
    <p:sldId id="266" r:id="rId14"/>
    <p:sldId id="293" r:id="rId15"/>
    <p:sldId id="294" r:id="rId16"/>
    <p:sldId id="295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80" r:id="rId26"/>
    <p:sldId id="301" r:id="rId27"/>
    <p:sldId id="281" r:id="rId28"/>
    <p:sldId id="296" r:id="rId29"/>
    <p:sldId id="282" r:id="rId30"/>
    <p:sldId id="283" r:id="rId31"/>
    <p:sldId id="284" r:id="rId32"/>
    <p:sldId id="285" r:id="rId33"/>
    <p:sldId id="286" r:id="rId34"/>
    <p:sldId id="302" r:id="rId35"/>
    <p:sldId id="288" r:id="rId36"/>
    <p:sldId id="289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6C546-B6C1-43ED-A3A9-7269486DD403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EB5AB-D726-489A-908F-B782B14C4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3DFE4-E155-4E60-9F18-CA9F6841391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621EE-06FB-46ED-8BB8-A165D76D9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247D-3B44-4F38-B668-6279D390FD12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6AD-8F41-4CDF-9478-F02208A69407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DC9E-EBFE-4009-81F6-008EAF7B7EDA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619F-7B56-46C0-9475-50AA93C57484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4F38-9BD5-4231-AC07-CC89F6CE660B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7149-C07F-483C-BCE4-04EB72A67FC1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B84E-14F3-44EA-BE04-974F93DFA698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2375-8F1C-4E15-BD6C-888721B019C0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AA55-BC7D-4496-B623-BF48F9C1284C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507-B8C4-4277-BFB9-25F821FA8100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9533-56EE-4A47-9FF6-8CFB56D55F43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4E7A21-BC66-4278-A90E-5CF7E146918A}" type="datetime1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48B480-D012-4080-8290-05333E2BA74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Звіт адміністрації Центру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400052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про виконання умов колективного договору між адміністрацією і профспілковим   комітетом Міжрегіонального центру  професійної перепідготовки </a:t>
            </a:r>
          </a:p>
          <a:p>
            <a:pPr algn="ctr"/>
            <a:r>
              <a:rPr lang="uk-UA" b="1" dirty="0" smtClean="0"/>
              <a:t>звільнених у запас військовослужбовців </a:t>
            </a:r>
          </a:p>
          <a:p>
            <a:pPr algn="ctr"/>
            <a:r>
              <a:rPr lang="uk-UA" b="1" dirty="0" smtClean="0"/>
              <a:t>м. Хорол Полтавської області </a:t>
            </a:r>
          </a:p>
          <a:p>
            <a:pPr algn="ctr"/>
            <a:r>
              <a:rPr lang="uk-UA" b="1" dirty="0" smtClean="0"/>
              <a:t>на 2017-2020 роки,</a:t>
            </a:r>
            <a:endParaRPr lang="ru-RU" b="1" dirty="0" smtClean="0"/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у 2018 році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Додатково із обласного бюджету були залучені кошти: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Нарахування на з/</a:t>
            </a:r>
            <a:r>
              <a:rPr lang="uk-UA" dirty="0" err="1" smtClean="0"/>
              <a:t>пл</a:t>
            </a:r>
            <a:r>
              <a:rPr lang="uk-UA" dirty="0" smtClean="0"/>
              <a:t> – 15 000 грн.</a:t>
            </a:r>
          </a:p>
          <a:p>
            <a:r>
              <a:rPr lang="uk-UA" dirty="0" smtClean="0"/>
              <a:t>ПММ для навчання малозабезпечених – 27364 грн.</a:t>
            </a:r>
          </a:p>
          <a:p>
            <a:r>
              <a:rPr lang="uk-UA" dirty="0" smtClean="0"/>
              <a:t>Комунальні послуги – 178 000 грн.</a:t>
            </a:r>
          </a:p>
          <a:p>
            <a:r>
              <a:rPr lang="uk-UA" dirty="0" smtClean="0"/>
              <a:t>Інші виплати учням при працевлаштуванні – 5 318 грн.</a:t>
            </a:r>
          </a:p>
          <a:p>
            <a:r>
              <a:rPr lang="uk-UA" dirty="0" smtClean="0"/>
              <a:t>Вогнезахисний обробіток горищ – 24 000 грн.</a:t>
            </a:r>
          </a:p>
          <a:p>
            <a:r>
              <a:rPr lang="uk-UA" dirty="0" smtClean="0"/>
              <a:t>Гідрохімічне очищення системного опалення старого навчального корпусу – 108 000 грн.</a:t>
            </a:r>
          </a:p>
          <a:p>
            <a:r>
              <a:rPr lang="uk-UA" dirty="0" smtClean="0"/>
              <a:t>Монтаж системи оповіщення про пожежу в гуртожитку – 200 000 грн.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Аналіз виконання плану виробничої діяльності: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Платне навчання  -72178 грн., що становить -55,5 % до плану.</a:t>
            </a:r>
            <a:endParaRPr lang="ru-RU" dirty="0" smtClean="0"/>
          </a:p>
          <a:p>
            <a:pPr lvl="0"/>
            <a:r>
              <a:rPr lang="uk-UA" dirty="0" smtClean="0"/>
              <a:t>Надання послуг НВМ – 92375 грн. – 92,4% до плану.</a:t>
            </a:r>
            <a:endParaRPr lang="ru-RU" dirty="0" smtClean="0"/>
          </a:p>
          <a:p>
            <a:pPr lvl="0"/>
            <a:r>
              <a:rPr lang="uk-UA" dirty="0" smtClean="0"/>
              <a:t>Реалізація продукції навчального </a:t>
            </a:r>
            <a:r>
              <a:rPr lang="uk-UA" dirty="0" err="1" smtClean="0"/>
              <a:t>господарсва</a:t>
            </a:r>
            <a:r>
              <a:rPr lang="uk-UA" dirty="0" smtClean="0"/>
              <a:t> –               1573697 грн., що становить – 258%</a:t>
            </a:r>
            <a:endParaRPr lang="ru-RU" dirty="0" smtClean="0"/>
          </a:p>
          <a:p>
            <a:pPr lvl="0"/>
            <a:r>
              <a:rPr lang="uk-UA" dirty="0" smtClean="0"/>
              <a:t>Виробнича практика – 80861 грн., що становить -                                 202 %.</a:t>
            </a:r>
            <a:endParaRPr lang="ru-RU" dirty="0" smtClean="0"/>
          </a:p>
          <a:p>
            <a:pPr lvl="0"/>
            <a:r>
              <a:rPr lang="uk-UA" dirty="0" smtClean="0"/>
              <a:t>Інші надходження (послуги гуртожитку, харчування) – 132648 грн., що становить – 110,5 %.</a:t>
            </a:r>
            <a:endParaRPr lang="ru-RU" dirty="0" smtClean="0"/>
          </a:p>
          <a:p>
            <a:r>
              <a:rPr lang="uk-UA" dirty="0" smtClean="0"/>
              <a:t>Разом – 1951792 грн., що становить – 195 %.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636528"/>
          </a:xfrm>
        </p:spPr>
        <p:txBody>
          <a:bodyPr>
            <a:normAutofit/>
          </a:bodyPr>
          <a:lstStyle/>
          <a:p>
            <a:r>
              <a:rPr lang="uk-UA" dirty="0" smtClean="0"/>
              <a:t>Додатково було залучено благодійних внесків у сумі 650грн. та  у натуральній формі на суму 207 тис. 301 грн. </a:t>
            </a:r>
          </a:p>
          <a:p>
            <a:r>
              <a:rPr lang="uk-UA" dirty="0" smtClean="0"/>
              <a:t>Разом ми отримали надходжень  2 млн. 159 тис.            713 </a:t>
            </a:r>
            <a:r>
              <a:rPr lang="uk-UA" dirty="0" err="1" smtClean="0"/>
              <a:t>грн</a:t>
            </a:r>
            <a:r>
              <a:rPr lang="uk-UA" dirty="0" smtClean="0"/>
              <a:t>, що становить 20,7%  від коштів загального фонду.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7247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Маємо гарні результати роботи навчального господарства                        у 2018 році: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2643206"/>
          </a:xfrm>
        </p:spPr>
        <p:txBody>
          <a:bodyPr/>
          <a:lstStyle/>
          <a:p>
            <a:pPr lvl="0"/>
            <a:r>
              <a:rPr lang="uk-UA" dirty="0" smtClean="0"/>
              <a:t>реалізовано продукції на 1 млн. 573 тис. 697 грн.;</a:t>
            </a:r>
            <a:endParaRPr lang="ru-RU" dirty="0" smtClean="0"/>
          </a:p>
          <a:p>
            <a:pPr lvl="0"/>
            <a:r>
              <a:rPr lang="uk-UA" dirty="0" smtClean="0"/>
              <a:t>прибуток – 908700 грн. (у 2017 р. - прибуток              834019 </a:t>
            </a:r>
            <a:r>
              <a:rPr lang="uk-UA" dirty="0" err="1" smtClean="0"/>
              <a:t>грн</a:t>
            </a:r>
            <a:r>
              <a:rPr lang="uk-UA" dirty="0" smtClean="0"/>
              <a:t>);  </a:t>
            </a:r>
            <a:endParaRPr lang="ru-RU" dirty="0" smtClean="0"/>
          </a:p>
          <a:p>
            <a:pPr lvl="0"/>
            <a:r>
              <a:rPr lang="uk-UA" dirty="0" smtClean="0"/>
              <a:t>рентабельність – 136,6% (у 2017 р. – 163%).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Протягом 2018 року закуплені матеріальні цінності на 504 360 грн.: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dirty="0" smtClean="0"/>
              <a:t>Придбано апарат для очищення води на загальну суму - 96312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Придбано електроінструменти та побутову техніку на загальну суму - 39177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Придбано комп’ютерну техніку на загальну суму  -    87710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Придбано матеріали для навчальних цілей на загальну суму - 5790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Придбано матеріали для господарської діяльності на суму – 257389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Закуплено ПММ на загальну суму - 431694 грн.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79404"/>
          </a:xfrm>
        </p:spPr>
        <p:txBody>
          <a:bodyPr/>
          <a:lstStyle/>
          <a:p>
            <a:r>
              <a:rPr lang="uk-UA" dirty="0" smtClean="0"/>
              <a:t>Проведено підписку газет та журналів в т.ч. і фахових на 12 місяців 2019 року на загальну суму - 14083 грн.</a:t>
            </a:r>
            <a:endParaRPr lang="ru-RU" dirty="0" smtClean="0"/>
          </a:p>
          <a:p>
            <a:r>
              <a:rPr lang="uk-UA" dirty="0" smtClean="0"/>
              <a:t>Здійснено гідрохімічне промивання системи опалення нового навчального корпусу на суму 108000 грн.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Благодійна допомога у натуральній формі: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dirty="0" smtClean="0"/>
              <a:t>Матеріали для навчальних цілей – 24096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Спортивний інвентар –5779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err="1" smtClean="0"/>
              <a:t>Комп</a:t>
            </a:r>
            <a:r>
              <a:rPr lang="uk-UA" dirty="0" smtClean="0"/>
              <a:t> </a:t>
            </a:r>
            <a:r>
              <a:rPr lang="uk-UA" dirty="0" err="1" smtClean="0"/>
              <a:t>'ютерна</a:t>
            </a:r>
            <a:r>
              <a:rPr lang="uk-UA" dirty="0" smtClean="0"/>
              <a:t> техніка та </a:t>
            </a:r>
            <a:r>
              <a:rPr lang="uk-UA" dirty="0" err="1" smtClean="0"/>
              <a:t>обладнання–</a:t>
            </a:r>
            <a:r>
              <a:rPr lang="uk-UA" dirty="0" smtClean="0"/>
              <a:t> 21050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Продукти харчування - 100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ПММ (індивідуальне водіння) – 140125 грн.</a:t>
            </a:r>
          </a:p>
          <a:p>
            <a:pPr lvl="0"/>
            <a:r>
              <a:rPr lang="uk-UA" dirty="0" smtClean="0"/>
              <a:t>Побутова техніка та обладнання – 6348 грн.</a:t>
            </a:r>
          </a:p>
          <a:p>
            <a:pPr lvl="0"/>
            <a:r>
              <a:rPr lang="uk-UA" dirty="0" smtClean="0"/>
              <a:t>Меблі та устаткування – 6182 грн.</a:t>
            </a:r>
          </a:p>
          <a:p>
            <a:pPr lvl="0"/>
            <a:r>
              <a:rPr lang="uk-UA" dirty="0" smtClean="0"/>
              <a:t>Матеріальні цінності для ремонтних робіт – 3619 грн.</a:t>
            </a:r>
            <a:endParaRPr lang="ru-RU" dirty="0" smtClean="0"/>
          </a:p>
          <a:p>
            <a:r>
              <a:rPr lang="uk-UA" dirty="0" smtClean="0"/>
              <a:t>Залишок коштів на благодійному рахунку на кінець року – 2688 грн.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План виробничої діяльності на 2019 рік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286148"/>
          </a:xfrm>
        </p:spPr>
        <p:txBody>
          <a:bodyPr/>
          <a:lstStyle/>
          <a:p>
            <a:pPr lvl="0"/>
            <a:r>
              <a:rPr lang="uk-UA" dirty="0" smtClean="0"/>
              <a:t>Платне навчання – 130 000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Надання послуг НВМ – 100 000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Реалізація продукції навчального господарства  - 710 000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Виробнича практика учнів – 40 000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Інші надходження – 120 000 грн.</a:t>
            </a:r>
          </a:p>
          <a:p>
            <a:pPr lvl="0"/>
            <a:r>
              <a:rPr lang="uk-UA" dirty="0" smtClean="0"/>
              <a:t>Разом: 1 100 000 грн.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Протягом </a:t>
            </a:r>
            <a:r>
              <a:rPr lang="uk-UA" dirty="0" smtClean="0"/>
              <a:t>2018 </a:t>
            </a:r>
            <a:r>
              <a:rPr lang="uk-UA" dirty="0" smtClean="0"/>
              <a:t>року видано: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наказів з основної діяльності – 380;</a:t>
            </a:r>
            <a:endParaRPr lang="ru-RU" dirty="0" smtClean="0"/>
          </a:p>
          <a:p>
            <a:pPr lvl="0"/>
            <a:r>
              <a:rPr lang="uk-UA" dirty="0" smtClean="0"/>
              <a:t>наказів з кадрових питань особового складу – 126;</a:t>
            </a:r>
            <a:endParaRPr lang="ru-RU" dirty="0" smtClean="0"/>
          </a:p>
          <a:p>
            <a:pPr lvl="0"/>
            <a:r>
              <a:rPr lang="uk-UA" dirty="0" smtClean="0"/>
              <a:t>наказів з навчальної діяльності – 36;</a:t>
            </a:r>
            <a:endParaRPr lang="ru-RU" dirty="0" smtClean="0"/>
          </a:p>
          <a:p>
            <a:pPr lvl="0"/>
            <a:r>
              <a:rPr lang="uk-UA" dirty="0" smtClean="0"/>
              <a:t>Розпоряджень – 25.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Проведено: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засідань педрад – 18, з них  - 7 планових;</a:t>
            </a:r>
            <a:endParaRPr lang="ru-RU" dirty="0" smtClean="0"/>
          </a:p>
          <a:p>
            <a:pPr lvl="0"/>
            <a:r>
              <a:rPr lang="uk-UA" dirty="0" smtClean="0"/>
              <a:t>інструктивно-методичних нарад – 6;</a:t>
            </a:r>
            <a:endParaRPr lang="ru-RU" dirty="0" smtClean="0"/>
          </a:p>
          <a:p>
            <a:pPr lvl="0"/>
            <a:r>
              <a:rPr lang="uk-UA" dirty="0" smtClean="0"/>
              <a:t>нарад керівництва – </a:t>
            </a:r>
            <a:r>
              <a:rPr lang="uk-UA" dirty="0" smtClean="0"/>
              <a:t>10;</a:t>
            </a:r>
          </a:p>
          <a:p>
            <a:pPr lvl="0"/>
            <a:r>
              <a:rPr lang="uk-UA" dirty="0" err="1" smtClean="0"/>
              <a:t>відвідано</a:t>
            </a:r>
            <a:r>
              <a:rPr lang="uk-UA" dirty="0" smtClean="0"/>
              <a:t> адміністрацією – 173 уроків;</a:t>
            </a:r>
          </a:p>
          <a:p>
            <a:pPr lvl="0"/>
            <a:r>
              <a:rPr lang="uk-UA" dirty="0" smtClean="0"/>
              <a:t>у т.ч. директором Центру – 28 уроків та виховних заходів.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Протягом 2018 року підготували всього –93 особи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із них:</a:t>
            </a:r>
          </a:p>
          <a:p>
            <a:pPr lvl="1"/>
            <a:r>
              <a:rPr lang="uk-UA" dirty="0" smtClean="0"/>
              <a:t> молодших спеціалістів -26 осіб;</a:t>
            </a:r>
          </a:p>
          <a:p>
            <a:pPr lvl="1"/>
            <a:r>
              <a:rPr lang="uk-UA" dirty="0" smtClean="0"/>
              <a:t>кваліфікованих робітників - 59 осіб, в т.ч. достроковий випуск за отриманою робітничою кваліфікацією - 8 осіб;</a:t>
            </a:r>
          </a:p>
          <a:p>
            <a:pPr lvl="1"/>
            <a:r>
              <a:rPr lang="uk-UA" dirty="0" smtClean="0"/>
              <a:t>здобули  інтегровані професії - 44 особи;</a:t>
            </a:r>
          </a:p>
          <a:p>
            <a:pPr lvl="1"/>
            <a:r>
              <a:rPr lang="uk-UA" dirty="0" smtClean="0"/>
              <a:t>отримали повну загальну середню </a:t>
            </a:r>
            <a:r>
              <a:rPr lang="uk-UA" dirty="0" err="1" smtClean="0"/>
              <a:t>освіту-</a:t>
            </a:r>
            <a:r>
              <a:rPr lang="uk-UA" dirty="0" smtClean="0"/>
              <a:t> 33 особи;</a:t>
            </a:r>
          </a:p>
          <a:p>
            <a:pPr lvl="1"/>
            <a:r>
              <a:rPr lang="uk-UA" dirty="0" err="1" smtClean="0"/>
              <a:t>працевлаштовано</a:t>
            </a:r>
            <a:r>
              <a:rPr lang="uk-UA" dirty="0" smtClean="0"/>
              <a:t> - 62 випускники (66,7 %);</a:t>
            </a:r>
          </a:p>
          <a:p>
            <a:pPr lvl="1"/>
            <a:r>
              <a:rPr lang="uk-UA" dirty="0" smtClean="0"/>
              <a:t>продовжили навчання – 17 осіб;</a:t>
            </a:r>
          </a:p>
          <a:p>
            <a:pPr lvl="1"/>
            <a:r>
              <a:rPr lang="uk-UA" dirty="0" smtClean="0"/>
              <a:t>перебувають у відпустці по догляду за дитиною -9 випускниць;</a:t>
            </a:r>
          </a:p>
          <a:p>
            <a:pPr lvl="1"/>
            <a:r>
              <a:rPr lang="uk-UA" dirty="0" smtClean="0"/>
              <a:t>служба у лавах Збройних Сил України – 2 особи;</a:t>
            </a:r>
          </a:p>
          <a:p>
            <a:pPr lvl="1"/>
            <a:r>
              <a:rPr lang="uk-UA" dirty="0" smtClean="0"/>
              <a:t>не бажають працювати – 2 особи;</a:t>
            </a:r>
          </a:p>
          <a:p>
            <a:pPr lvl="1"/>
            <a:r>
              <a:rPr lang="uk-UA" dirty="0" smtClean="0"/>
              <a:t>перебуває у місцях позбавлення волі – 1 випускник.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uk-UA" dirty="0" smtClean="0"/>
              <a:t>Отримано вхідної документації, всього – 832 листів та інших документів:</a:t>
            </a:r>
            <a:endParaRPr lang="ru-RU" dirty="0" smtClean="0"/>
          </a:p>
          <a:p>
            <a:pPr lvl="1"/>
            <a:r>
              <a:rPr lang="uk-UA" dirty="0" smtClean="0"/>
              <a:t>з Департаменту освіти і науки – 466 листів;</a:t>
            </a:r>
            <a:endParaRPr lang="ru-RU" dirty="0" smtClean="0"/>
          </a:p>
          <a:p>
            <a:pPr lvl="1"/>
            <a:r>
              <a:rPr lang="uk-UA" dirty="0" smtClean="0"/>
              <a:t>з інших інстанцій – 366 листів.</a:t>
            </a:r>
            <a:endParaRPr lang="ru-RU" dirty="0" smtClean="0"/>
          </a:p>
          <a:p>
            <a:r>
              <a:rPr lang="uk-UA" dirty="0" smtClean="0"/>
              <a:t> Вихідна документація, направлено листів, всього – 818 шт.:</a:t>
            </a:r>
            <a:endParaRPr lang="ru-RU" dirty="0" smtClean="0"/>
          </a:p>
          <a:p>
            <a:pPr lvl="1"/>
            <a:r>
              <a:rPr lang="uk-UA" dirty="0" smtClean="0"/>
              <a:t>до  Департаменту освіти і науки – 385 листів;</a:t>
            </a:r>
            <a:endParaRPr lang="ru-RU" dirty="0" smtClean="0"/>
          </a:p>
          <a:p>
            <a:pPr lvl="1"/>
            <a:r>
              <a:rPr lang="uk-UA" dirty="0" smtClean="0"/>
              <a:t>до інших інстанцій – 433 листи.</a:t>
            </a:r>
            <a:endParaRPr lang="ru-RU" dirty="0" smtClean="0"/>
          </a:p>
          <a:p>
            <a:r>
              <a:rPr lang="uk-UA" dirty="0" smtClean="0"/>
              <a:t>Проведено особистий прийом громадян директором Центру в кількості - 53 осіб.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uk-UA" dirty="0" smtClean="0"/>
              <a:t>Станом на 01.01.2019  перебувають  у трудових відносинах  85 працівників, із них 7 осіб (8%) отримують заробітну плату із коштів спеціального фонду. </a:t>
            </a:r>
          </a:p>
          <a:p>
            <a:r>
              <a:rPr lang="uk-UA" dirty="0" smtClean="0"/>
              <a:t>Педагогічних працівників налічується 34 особи, що становить 40% від усіх працюючих у навчальному закладі.</a:t>
            </a:r>
            <a:endParaRPr lang="ru-RU" dirty="0" smtClean="0"/>
          </a:p>
          <a:p>
            <a:r>
              <a:rPr lang="uk-UA" dirty="0" smtClean="0"/>
              <a:t>Забезпечують навчально-виховний процес 13 викладачів, 12 майстрів в/н, 9 інших педагогічних працівників.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uk-UA" dirty="0" smtClean="0"/>
              <a:t>Десять працівників Центру мають </a:t>
            </a:r>
            <a:r>
              <a:rPr lang="uk-UA" dirty="0" err="1" smtClean="0"/>
              <a:t>освітно-кваліфікаційний</a:t>
            </a:r>
            <a:r>
              <a:rPr lang="uk-UA" dirty="0" smtClean="0"/>
              <a:t> рівень магістра. </a:t>
            </a:r>
          </a:p>
          <a:p>
            <a:r>
              <a:rPr lang="uk-UA" dirty="0" smtClean="0"/>
              <a:t>Дев</a:t>
            </a:r>
            <a:r>
              <a:rPr lang="uk-UA" dirty="0" smtClean="0">
                <a:latin typeface="Calibri"/>
              </a:rPr>
              <a:t>'</a:t>
            </a:r>
            <a:r>
              <a:rPr lang="uk-UA" dirty="0" smtClean="0"/>
              <a:t>ять працівників нагородженні знаком «Відмінник освіти України». </a:t>
            </a:r>
          </a:p>
          <a:p>
            <a:r>
              <a:rPr lang="uk-UA" dirty="0" smtClean="0"/>
              <a:t>Працюючих пенсіонерів всього –11 осіб, що складає 13%,  із них педпрацівників – 4 особи.</a:t>
            </a:r>
            <a:endParaRPr lang="ru-RU" dirty="0" smtClean="0"/>
          </a:p>
          <a:p>
            <a:r>
              <a:rPr lang="uk-UA" dirty="0" smtClean="0"/>
              <a:t>Сумісників  працює - 2 особи, перебувають у відпустках  по догляду за дітьми 3 працівники.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85084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Протягом 2018 року звільнились 11 працівників із них педпрацівників 3 особи.  Прийнято на роботу протягом 2018 року всього 5 осіб, із них - 1 педагогічний працівник.  </a:t>
            </a:r>
            <a:endParaRPr lang="ru-RU" dirty="0" smtClean="0"/>
          </a:p>
          <a:p>
            <a:r>
              <a:rPr lang="uk-UA" dirty="0" smtClean="0"/>
              <a:t>Маємо не заповнені вакансії штатного розпису: підсобний робітник, тракторист, юрисконсульт, слюсар-сантехнік.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r>
              <a:rPr lang="uk-UA" dirty="0" smtClean="0"/>
              <a:t>Результати атестації педагогічних працівників                                   у 2018 році:</a:t>
            </a:r>
            <a:endParaRPr lang="ru-RU" dirty="0" smtClean="0"/>
          </a:p>
          <a:p>
            <a:pPr lvl="1"/>
            <a:r>
              <a:rPr lang="uk-UA" dirty="0" smtClean="0"/>
              <a:t>Підтверджено вищу  категорію – 4 викладачі.</a:t>
            </a:r>
            <a:endParaRPr lang="ru-RU" dirty="0" smtClean="0"/>
          </a:p>
          <a:p>
            <a:pPr lvl="1"/>
            <a:r>
              <a:rPr lang="uk-UA" dirty="0" smtClean="0"/>
              <a:t>Підтверджено педагогічне звання «Викладач-методист» - 1 викладач. </a:t>
            </a:r>
            <a:endParaRPr lang="ru-RU" dirty="0" smtClean="0"/>
          </a:p>
          <a:p>
            <a:pPr lvl="1"/>
            <a:r>
              <a:rPr lang="uk-UA" dirty="0" smtClean="0"/>
              <a:t>Підвищено тарифний розряд – 2 майстри в/н.</a:t>
            </a:r>
            <a:endParaRPr lang="ru-RU" dirty="0" smtClean="0"/>
          </a:p>
          <a:p>
            <a:r>
              <a:rPr lang="uk-UA" dirty="0" smtClean="0"/>
              <a:t>Подали заяви на чергову атестацію в 2019 році                              10 педагогічних працівників.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r>
              <a:rPr lang="uk-UA" dirty="0" smtClean="0"/>
              <a:t>Середня заробітна плата працівників Центру за 2018 рік склала 6837 грн. (у 2017 – 5419 </a:t>
            </a:r>
            <a:r>
              <a:rPr lang="uk-UA" dirty="0" err="1" smtClean="0"/>
              <a:t>грн</a:t>
            </a:r>
            <a:r>
              <a:rPr lang="uk-UA" dirty="0" smtClean="0"/>
              <a:t>).</a:t>
            </a:r>
            <a:endParaRPr lang="ru-RU" dirty="0" smtClean="0"/>
          </a:p>
          <a:p>
            <a:r>
              <a:rPr lang="uk-UA" dirty="0" smtClean="0"/>
              <a:t>Вищу заробітну плату, ніж середня, по Центру отримували 36 осіб (38%) в основному педагогічні працівники, нижчу – 58 осіб (62%).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r>
              <a:rPr lang="uk-UA" dirty="0" smtClean="0"/>
              <a:t>Премійовано 88 осіб на загальну суму 1134997 </a:t>
            </a:r>
            <a:r>
              <a:rPr lang="uk-UA" dirty="0" err="1" smtClean="0"/>
              <a:t>грн</a:t>
            </a:r>
            <a:r>
              <a:rPr lang="uk-UA" dirty="0" smtClean="0"/>
              <a:t>, у тому числі :</a:t>
            </a:r>
          </a:p>
          <a:p>
            <a:pPr lvl="1"/>
            <a:r>
              <a:rPr lang="uk-UA" dirty="0" smtClean="0"/>
              <a:t> за рахунок коштів</a:t>
            </a:r>
            <a:r>
              <a:rPr lang="uk-UA" b="1" dirty="0" smtClean="0"/>
              <a:t> </a:t>
            </a:r>
            <a:r>
              <a:rPr lang="uk-UA" dirty="0" smtClean="0"/>
              <a:t>державної субвенції на загальноосвітню підготовку 11 викладачів на суму 115415 грн.;</a:t>
            </a:r>
          </a:p>
          <a:p>
            <a:pPr lvl="1"/>
            <a:r>
              <a:rPr lang="uk-UA" dirty="0" smtClean="0"/>
              <a:t>за рахунок коштів загального фонду</a:t>
            </a:r>
            <a:r>
              <a:rPr lang="uk-UA" b="1" dirty="0" smtClean="0"/>
              <a:t> - </a:t>
            </a:r>
            <a:r>
              <a:rPr lang="uk-UA" dirty="0" smtClean="0"/>
              <a:t>85 осіб на суму                           888726 грн.;</a:t>
            </a:r>
          </a:p>
          <a:p>
            <a:pPr lvl="1"/>
            <a:r>
              <a:rPr lang="uk-UA" dirty="0" smtClean="0"/>
              <a:t>за рахунок коштів спеціального фонду 21 особа на суму 130856 грн. </a:t>
            </a:r>
          </a:p>
          <a:p>
            <a:r>
              <a:rPr lang="uk-UA" dirty="0" smtClean="0"/>
              <a:t>Доплата за напруженість – 28 особам на суму 192276 грн.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 довідками виплачено заробітну плату                         31 працівнику на загальну суму  </a:t>
            </a:r>
            <a:r>
              <a:rPr lang="ru-RU" dirty="0" smtClean="0"/>
              <a:t>73086 </a:t>
            </a:r>
            <a:r>
              <a:rPr lang="uk-UA" dirty="0" smtClean="0"/>
              <a:t>грн.  у т.ч. із коштів спеціального фонду на суму  43701  грн. </a:t>
            </a:r>
          </a:p>
          <a:p>
            <a:r>
              <a:rPr lang="uk-UA" dirty="0" smtClean="0"/>
              <a:t>У т.ч. головам ДКК – 5 особам на суму 2654 грн.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r>
              <a:rPr lang="uk-UA" dirty="0" smtClean="0"/>
              <a:t>Протягом року було  76 наказів  на відрядження, 97 разів працівники Центру направлялись у відрядження при цьому зберігався середній заробіток, оплачувались витрати пов’язані із відрядженням, також направлялись у відрядження 23 учні.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3000396"/>
          </a:xfrm>
        </p:spPr>
        <p:txBody>
          <a:bodyPr>
            <a:normAutofit/>
          </a:bodyPr>
          <a:lstStyle/>
          <a:p>
            <a:r>
              <a:rPr lang="uk-UA" dirty="0" smtClean="0"/>
              <a:t>За звітний період нагороджені грамотами та відзнаками різного рівня  39 працівників  Центру: </a:t>
            </a:r>
            <a:endParaRPr lang="ru-RU" dirty="0" smtClean="0"/>
          </a:p>
          <a:p>
            <a:pPr lvl="0"/>
            <a:r>
              <a:rPr lang="uk-UA" dirty="0" smtClean="0"/>
              <a:t>грамотами та подяками обласного рівня  - 5 осіб;</a:t>
            </a:r>
            <a:endParaRPr lang="ru-RU" dirty="0" smtClean="0"/>
          </a:p>
          <a:p>
            <a:pPr lvl="0"/>
            <a:r>
              <a:rPr lang="uk-UA" dirty="0" smtClean="0"/>
              <a:t>грамотами районного рівня - 12 осіб;</a:t>
            </a:r>
            <a:endParaRPr lang="ru-RU" dirty="0" smtClean="0"/>
          </a:p>
          <a:p>
            <a:pPr lvl="0"/>
            <a:r>
              <a:rPr lang="uk-UA" dirty="0" smtClean="0"/>
              <a:t>   грамотами та подяками Міжрегіонального центру – 22 особи.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Протягом 2018 року відрахували - 14 учнів (11 </a:t>
            </a:r>
            <a:r>
              <a:rPr lang="uk-UA" dirty="0" err="1" smtClean="0"/>
              <a:t>учнів</a:t>
            </a:r>
            <a:r>
              <a:rPr lang="uk-UA" dirty="0" smtClean="0"/>
              <a:t> у 2017р.)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r>
              <a:rPr lang="uk-UA" dirty="0" smtClean="0"/>
              <a:t>із них:</a:t>
            </a:r>
          </a:p>
          <a:p>
            <a:pPr>
              <a:buNone/>
            </a:pPr>
            <a:endParaRPr lang="uk-UA" dirty="0" smtClean="0"/>
          </a:p>
          <a:p>
            <a:pPr lvl="1"/>
            <a:r>
              <a:rPr lang="uk-UA" dirty="0" smtClean="0"/>
              <a:t> достроково випустили за отриманою робітничою кваліфікацією – 8 осіб (4 особи у 2017 році);</a:t>
            </a:r>
          </a:p>
          <a:p>
            <a:pPr lvl="1"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14 учнів відрахованих протягом року це 9,5% від середньорічного контингенту 2018 року, який становив 147 осіб.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Протягом 2018 року пройшли навчання та перевірку знань з ОП та БЖД: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/>
          <a:lstStyle/>
          <a:p>
            <a:pPr lvl="0"/>
            <a:r>
              <a:rPr lang="uk-UA" dirty="0" smtClean="0"/>
              <a:t>у навчально-консультативному центрі – 17 осіб; </a:t>
            </a:r>
            <a:endParaRPr lang="ru-RU" dirty="0" smtClean="0"/>
          </a:p>
          <a:p>
            <a:pPr lvl="0"/>
            <a:r>
              <a:rPr lang="uk-UA" dirty="0" smtClean="0"/>
              <a:t>з БЖД – 23 особи;</a:t>
            </a:r>
            <a:endParaRPr lang="ru-RU" dirty="0" smtClean="0"/>
          </a:p>
          <a:p>
            <a:pPr lvl="0"/>
            <a:r>
              <a:rPr lang="uk-UA" dirty="0" smtClean="0"/>
              <a:t>з робіт підвищеної небезпеки  - 14 осіб;</a:t>
            </a:r>
            <a:endParaRPr lang="ru-RU" dirty="0" smtClean="0"/>
          </a:p>
          <a:p>
            <a:pPr lvl="0"/>
            <a:r>
              <a:rPr lang="uk-UA" dirty="0" smtClean="0"/>
              <a:t>з цивільного захисту – 45 осіб;</a:t>
            </a:r>
            <a:endParaRPr lang="ru-RU" dirty="0" smtClean="0"/>
          </a:p>
          <a:p>
            <a:pPr lvl="0"/>
            <a:r>
              <a:rPr lang="uk-UA" dirty="0" smtClean="0"/>
              <a:t>з пожежної безпеки  - 11 осіб.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85000" lnSpcReduction="20000"/>
          </a:bodyPr>
          <a:lstStyle/>
          <a:p>
            <a:r>
              <a:rPr lang="uk-UA" sz="2800" dirty="0" smtClean="0"/>
              <a:t>У 2018 році на заходи з охорони праці використано  кошти в сумі 543779 </a:t>
            </a:r>
            <a:r>
              <a:rPr lang="uk-UA" sz="2800" dirty="0" err="1" smtClean="0"/>
              <a:t>грн</a:t>
            </a:r>
            <a:r>
              <a:rPr lang="uk-UA" sz="2800" dirty="0" smtClean="0"/>
              <a:t>, що складає  8 %  від фонду заробітної плати (фонд заробітної плати по </a:t>
            </a:r>
            <a:r>
              <a:rPr lang="uk-UA" sz="2800" dirty="0" err="1" smtClean="0"/>
              <a:t>спецкоштах</a:t>
            </a:r>
            <a:r>
              <a:rPr lang="uk-UA" sz="2800" dirty="0" smtClean="0"/>
              <a:t> на 2018 р. -  678552 </a:t>
            </a:r>
            <a:r>
              <a:rPr lang="uk-UA" sz="2800" dirty="0" err="1" smtClean="0"/>
              <a:t>грн</a:t>
            </a:r>
            <a:r>
              <a:rPr lang="uk-UA" sz="2800" dirty="0" smtClean="0"/>
              <a:t>).</a:t>
            </a:r>
          </a:p>
          <a:p>
            <a:endParaRPr lang="uk-UA" sz="2800" dirty="0" smtClean="0"/>
          </a:p>
          <a:p>
            <a:pPr>
              <a:buNone/>
            </a:pPr>
            <a:r>
              <a:rPr lang="uk-UA" sz="2800" b="1" dirty="0" smtClean="0"/>
              <a:t>Кошти виділялись на:</a:t>
            </a:r>
          </a:p>
          <a:p>
            <a:pPr>
              <a:buNone/>
            </a:pPr>
            <a:endParaRPr lang="uk-UA" sz="2800" b="1" dirty="0" smtClean="0"/>
          </a:p>
          <a:p>
            <a:r>
              <a:rPr lang="uk-UA" sz="2800" dirty="0" smtClean="0"/>
              <a:t>вогнезахисний обробіток дерев’яних стропильних конструкцій горищних приміщень - 24000 грн.;</a:t>
            </a:r>
            <a:endParaRPr lang="ru-RU" sz="2800" dirty="0" smtClean="0"/>
          </a:p>
          <a:p>
            <a:pPr lvl="0"/>
            <a:r>
              <a:rPr lang="uk-UA" sz="2800" dirty="0" smtClean="0"/>
              <a:t>обладнання будівлі гуртожитку системами пожежної сигналізації, оповіщення та централізованого пожежного спостереження - 392990;</a:t>
            </a:r>
            <a:endParaRPr lang="ru-RU" sz="2800" dirty="0" smtClean="0"/>
          </a:p>
          <a:p>
            <a:pPr lvl="0"/>
            <a:r>
              <a:rPr lang="uk-UA" sz="2800" dirty="0" smtClean="0"/>
              <a:t>технічне обслуговування вогнегасників - 6270 грн.;</a:t>
            </a:r>
            <a:endParaRPr lang="ru-RU" sz="2800" dirty="0" smtClean="0"/>
          </a:p>
          <a:p>
            <a:pPr lvl="0"/>
            <a:r>
              <a:rPr lang="uk-UA" sz="2800" dirty="0" smtClean="0"/>
              <a:t>технічне обслуговування системи газопостачання - 240 грн.;</a:t>
            </a:r>
            <a:endParaRPr lang="ru-RU" sz="2800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5643602"/>
          </a:xfrm>
        </p:spPr>
        <p:txBody>
          <a:bodyPr>
            <a:normAutofit/>
          </a:bodyPr>
          <a:lstStyle/>
          <a:p>
            <a:pPr lvl="0"/>
            <a:r>
              <a:rPr lang="uk-UA" sz="2400" dirty="0" smtClean="0"/>
              <a:t>обстеження димових каналів -  400 грн.;</a:t>
            </a:r>
            <a:endParaRPr lang="ru-RU" sz="2400" dirty="0" smtClean="0"/>
          </a:p>
          <a:p>
            <a:pPr lvl="0"/>
            <a:r>
              <a:rPr lang="uk-UA" sz="2400" dirty="0" smtClean="0"/>
              <a:t>перевірка засобів індивідуального захисту органів дихання - 1589 грн.;</a:t>
            </a:r>
            <a:endParaRPr lang="ru-RU" sz="2400" dirty="0" smtClean="0"/>
          </a:p>
          <a:p>
            <a:pPr lvl="0"/>
            <a:r>
              <a:rPr lang="uk-UA" sz="2400" dirty="0" smtClean="0"/>
              <a:t>повірка манометрів – 760 грн.;</a:t>
            </a:r>
            <a:endParaRPr lang="ru-RU" sz="2400" dirty="0" smtClean="0"/>
          </a:p>
          <a:p>
            <a:pPr lvl="0"/>
            <a:r>
              <a:rPr lang="uk-UA" sz="2400" dirty="0" smtClean="0"/>
              <a:t>ТО автомобілів – 2100 грн.;</a:t>
            </a:r>
            <a:endParaRPr lang="ru-RU" sz="2400" dirty="0" smtClean="0"/>
          </a:p>
          <a:p>
            <a:pPr lvl="0"/>
            <a:r>
              <a:rPr lang="uk-UA" sz="2400" dirty="0" smtClean="0"/>
              <a:t>страхування членів ДПД – 1950 грн.</a:t>
            </a:r>
            <a:endParaRPr lang="ru-RU" sz="2400" dirty="0" smtClean="0"/>
          </a:p>
          <a:p>
            <a:pPr lvl="0"/>
            <a:r>
              <a:rPr lang="uk-UA" sz="2400" dirty="0" smtClean="0"/>
              <a:t>навчання працівників з охорони праці, переатестація операторів газової </a:t>
            </a:r>
            <a:r>
              <a:rPr lang="uk-UA" sz="2400" dirty="0" err="1" smtClean="0"/>
              <a:t>теплогенераторної</a:t>
            </a:r>
            <a:r>
              <a:rPr lang="uk-UA" sz="2400" dirty="0" smtClean="0"/>
              <a:t> – 3530 грн.;</a:t>
            </a:r>
            <a:endParaRPr lang="ru-RU" sz="2400" dirty="0" smtClean="0"/>
          </a:p>
          <a:p>
            <a:pPr lvl="0"/>
            <a:r>
              <a:rPr lang="uk-UA" sz="2400" dirty="0" smtClean="0"/>
              <a:t>медогляд – 477 грн.; </a:t>
            </a:r>
            <a:endParaRPr lang="ru-RU" sz="2400" dirty="0" smtClean="0"/>
          </a:p>
          <a:p>
            <a:pPr lvl="0"/>
            <a:r>
              <a:rPr lang="uk-UA" sz="2400" dirty="0" smtClean="0"/>
              <a:t>придбання дезінфікуючих засобів – 1473 грн.;</a:t>
            </a:r>
            <a:endParaRPr lang="ru-RU" sz="2400" dirty="0" smtClean="0"/>
          </a:p>
          <a:p>
            <a:pPr lvl="0"/>
            <a:r>
              <a:rPr lang="uk-UA" sz="2400" dirty="0" smtClean="0"/>
              <a:t>гідрохімічне очищення системи опалення навчального корпусу – 108000 грн.</a:t>
            </a:r>
          </a:p>
          <a:p>
            <a:endParaRPr lang="ru-RU" sz="7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uk-UA" dirty="0" smtClean="0"/>
              <a:t>Перебували на лікарняному 43 особи (проти 28 осіб у  2017 р.). Пропущено через хворобу  912 днів, або 10,7 днів на кожного  працівника (за 2017  р. -               581 днів, або 6,68 днів на 1 працівника).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uk-UA" dirty="0" smtClean="0"/>
              <a:t>Матеріальна </a:t>
            </a:r>
            <a:r>
              <a:rPr lang="uk-UA" dirty="0" smtClean="0"/>
              <a:t>допомога на оздоровлення була виплачена всім працівникам на загальну суму 151747 грн.</a:t>
            </a:r>
            <a:endParaRPr lang="ru-RU" dirty="0" smtClean="0"/>
          </a:p>
          <a:p>
            <a:r>
              <a:rPr lang="uk-UA" dirty="0" smtClean="0"/>
              <a:t>Протягом року виплачено за роботу у святкові дні 10038  </a:t>
            </a:r>
            <a:r>
              <a:rPr lang="uk-UA" dirty="0" err="1" smtClean="0"/>
              <a:t>грн</a:t>
            </a:r>
            <a:r>
              <a:rPr lang="uk-UA" dirty="0" smtClean="0"/>
              <a:t>  та за роботу в нічний час - 52919 грн.  додаткових коштів</a:t>
            </a:r>
            <a:r>
              <a:rPr lang="uk-UA" dirty="0" smtClean="0"/>
              <a:t>. </a:t>
            </a:r>
            <a:endParaRPr lang="uk-UA" dirty="0" smtClean="0"/>
          </a:p>
          <a:p>
            <a:r>
              <a:rPr lang="uk-UA" dirty="0" smtClean="0"/>
              <a:t>Всього </a:t>
            </a:r>
            <a:r>
              <a:rPr lang="uk-UA" dirty="0" smtClean="0"/>
              <a:t>було оплачено 91 листів непрацездатності, на загальну суму 207969 </a:t>
            </a:r>
            <a:r>
              <a:rPr lang="uk-UA" dirty="0" err="1" smtClean="0"/>
              <a:t>грн</a:t>
            </a:r>
            <a:r>
              <a:rPr lang="uk-UA" dirty="0" smtClean="0"/>
              <a:t>, за рахунок фонду заробітної плати 69701 </a:t>
            </a:r>
            <a:r>
              <a:rPr lang="uk-UA" dirty="0" err="1" smtClean="0"/>
              <a:t>грн</a:t>
            </a:r>
            <a:r>
              <a:rPr lang="uk-UA" dirty="0" smtClean="0"/>
              <a:t>, із фонду загального соціального страхування –107075 грн. та  матеріальна  допомога по  вагітності і пологах у сумі 31192 грн.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uk-UA" dirty="0" smtClean="0"/>
              <a:t>Всього протягом року перераховано членських внесків на суму 67216 грн., із них профспілковому комітету - 45979  грн.</a:t>
            </a:r>
            <a:endParaRPr lang="ru-RU" dirty="0" smtClean="0"/>
          </a:p>
          <a:p>
            <a:r>
              <a:rPr lang="uk-UA" dirty="0" smtClean="0"/>
              <a:t>У 2018 році додатково, згідно умов Колективного договору, профспілковому комітету перераховано коштів 0,3% від фонду оплати праці, на проведення культурно-масової, фізкультурної та оздоровчої роботи у сумі 27589 грн.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229600" cy="2571768"/>
          </a:xfrm>
        </p:spPr>
        <p:txBody>
          <a:bodyPr/>
          <a:lstStyle/>
          <a:p>
            <a:pPr algn="ctr"/>
            <a:r>
              <a:rPr lang="uk-UA" dirty="0" smtClean="0"/>
              <a:t>Запрошуємо до обговорення звіту адміністрації та </a:t>
            </a:r>
            <a:r>
              <a:rPr lang="uk-UA" smtClean="0"/>
              <a:t>профспілкового комітету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2286016"/>
          </a:xfrm>
        </p:spPr>
        <p:txBody>
          <a:bodyPr/>
          <a:lstStyle/>
          <a:p>
            <a:r>
              <a:rPr lang="uk-UA" dirty="0" smtClean="0"/>
              <a:t>Підвищили кваліфікацію  на умовах контракту –                        51 особа. (у 2017 р. – 90 осіб).</a:t>
            </a:r>
          </a:p>
          <a:p>
            <a:r>
              <a:rPr lang="uk-UA" dirty="0" smtClean="0"/>
              <a:t>Із них учасників ООС (АТО) – 1 особа.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Станом на 01.01.2018 року контингент учнів становив  - 173 особи, станом на 01.01.2019 року –                             163 особи. </a:t>
            </a:r>
          </a:p>
          <a:p>
            <a:r>
              <a:rPr lang="uk-UA" dirty="0" smtClean="0"/>
              <a:t>Середньорічна чисельність учнів у 2018 році становила – 147 осіб (проти 176 осіб у 2017р.) </a:t>
            </a:r>
          </a:p>
          <a:p>
            <a:r>
              <a:rPr lang="uk-UA" dirty="0" smtClean="0"/>
              <a:t>Відбулось зменшення середньорічної чисельності  контингенту на 16,5%.  (у 2017 на 12,9%.).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sz="2800" dirty="0" smtClean="0"/>
              <a:t>На базі 9 класів, всього 50 осіб:</a:t>
            </a:r>
            <a:endParaRPr lang="ru-RU" sz="2400" dirty="0" smtClean="0"/>
          </a:p>
          <a:p>
            <a:pPr lvl="1"/>
            <a:r>
              <a:rPr lang="uk-UA" dirty="0" smtClean="0"/>
              <a:t>Тракторист-машиніст с-г виробництва, слюсар з ремонту с-г машин та устаткування, водій автотранспортних засобів категорії «С» - 15 осіб.</a:t>
            </a:r>
          </a:p>
          <a:p>
            <a:pPr lvl="1"/>
            <a:r>
              <a:rPr lang="uk-UA" dirty="0" smtClean="0"/>
              <a:t>Слюсар з ремонту колісних транспортних засобів, водій автотранспортних засобів категорії «С» - 15 осіб.</a:t>
            </a:r>
          </a:p>
          <a:p>
            <a:pPr lvl="1"/>
            <a:r>
              <a:rPr lang="uk-UA" dirty="0" smtClean="0"/>
              <a:t>Кухар. </a:t>
            </a:r>
            <a:r>
              <a:rPr lang="uk-UA" smtClean="0"/>
              <a:t>Кондитер. </a:t>
            </a:r>
            <a:r>
              <a:rPr lang="uk-UA" dirty="0" smtClean="0"/>
              <a:t>– 20 осіб.          </a:t>
            </a:r>
            <a:endParaRPr lang="ru-RU" dirty="0" smtClean="0"/>
          </a:p>
          <a:p>
            <a:pPr lvl="0"/>
            <a:r>
              <a:rPr lang="uk-UA" sz="2800" dirty="0" smtClean="0"/>
              <a:t>На базі 11 класів, всього 50 осіб:</a:t>
            </a:r>
            <a:endParaRPr lang="ru-RU" sz="2400" dirty="0" smtClean="0"/>
          </a:p>
          <a:p>
            <a:pPr lvl="1"/>
            <a:r>
              <a:rPr lang="uk-UA" dirty="0" smtClean="0"/>
              <a:t>Тракторист-машиніст с-г виробництва, водій автотранспортних засобів категорії «С» - 15 осіб.</a:t>
            </a:r>
            <a:endParaRPr lang="ru-RU" sz="2000" dirty="0" smtClean="0"/>
          </a:p>
          <a:p>
            <a:pPr lvl="1"/>
            <a:r>
              <a:rPr lang="uk-UA" dirty="0" smtClean="0"/>
              <a:t>Слюсар з ремонту колісних транспортних засобів, водій автотранспортних засобів категорії «С» - 15 осіб.</a:t>
            </a:r>
            <a:endParaRPr lang="ru-RU" sz="2000" dirty="0" smtClean="0"/>
          </a:p>
          <a:p>
            <a:pPr lvl="1"/>
            <a:r>
              <a:rPr lang="uk-UA" dirty="0" smtClean="0"/>
              <a:t>Кухар – 20 осіб.          </a:t>
            </a:r>
            <a:endParaRPr lang="ru-RU" sz="2000" dirty="0" smtClean="0"/>
          </a:p>
          <a:p>
            <a:r>
              <a:rPr lang="uk-UA" sz="2800" dirty="0" smtClean="0"/>
              <a:t>Разом: 100 осіб.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1779272"/>
          </a:xfrm>
        </p:spPr>
        <p:txBody>
          <a:bodyPr/>
          <a:lstStyle/>
          <a:p>
            <a:r>
              <a:rPr lang="uk-UA" dirty="0" smtClean="0"/>
              <a:t>Випуск 2019 року становитиме 66 осіб, в т.ч. за інтегрованими професіями  - 54 особи, з отриманням повної загальної середньої освіти – 27 осіб.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429684" cy="3500462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Заробітна плата із нарахуваннями: 6610043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Стипендія та інші виплати – 1046445 </a:t>
            </a:r>
            <a:r>
              <a:rPr lang="uk-UA" dirty="0" err="1" smtClean="0"/>
              <a:t>грн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Комунальні платежі: 1197673грн;</a:t>
            </a:r>
            <a:endParaRPr lang="ru-RU" dirty="0" smtClean="0"/>
          </a:p>
          <a:p>
            <a:pPr lvl="0"/>
            <a:r>
              <a:rPr lang="uk-UA" dirty="0" smtClean="0"/>
              <a:t>Харчування сиріт, малозабезпечених – 220313 грн.</a:t>
            </a:r>
          </a:p>
          <a:p>
            <a:pPr lvl="0"/>
            <a:r>
              <a:rPr lang="uk-UA" dirty="0" smtClean="0"/>
              <a:t>Встановлення пожежної сигналізації – 193000 грн.</a:t>
            </a:r>
          </a:p>
          <a:p>
            <a:pPr lvl="0"/>
            <a:r>
              <a:rPr lang="uk-UA" dirty="0" smtClean="0"/>
              <a:t>Освітня субвенція на заробітну плату викладачів загальноосвітніх дисциплін становила   –                      916326грн.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Не використані кошти повернуто до обласного бюджету: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Стипендії – 118 000 грн.</a:t>
            </a:r>
          </a:p>
          <a:p>
            <a:r>
              <a:rPr lang="uk-UA" dirty="0" smtClean="0"/>
              <a:t>Харчування – 7 684 грн.</a:t>
            </a:r>
          </a:p>
          <a:p>
            <a:r>
              <a:rPr lang="uk-UA" dirty="0" smtClean="0"/>
              <a:t>Електроенергія – 44 012 грн.</a:t>
            </a:r>
          </a:p>
          <a:p>
            <a:r>
              <a:rPr lang="uk-UA" dirty="0" smtClean="0"/>
              <a:t>Природний газ – 5 279 грн.</a:t>
            </a:r>
          </a:p>
          <a:p>
            <a:r>
              <a:rPr lang="uk-UA" dirty="0" smtClean="0"/>
              <a:t>Освітня субвенція (з/</a:t>
            </a:r>
            <a:r>
              <a:rPr lang="uk-UA" dirty="0" err="1" smtClean="0"/>
              <a:t>пл</a:t>
            </a:r>
            <a:r>
              <a:rPr lang="uk-UA" dirty="0" smtClean="0"/>
              <a:t> із нарахуваннями) – 121 673 грн.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B480-D012-4080-8290-05333E2BA74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spli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</TotalTime>
  <Words>1868</Words>
  <Application>Microsoft Office PowerPoint</Application>
  <PresentationFormat>Экран (4:3)</PresentationFormat>
  <Paragraphs>210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Поток</vt:lpstr>
      <vt:lpstr>Звіт адміністрації Центру </vt:lpstr>
      <vt:lpstr>Протягом 2018 року підготували всього –93 особи</vt:lpstr>
      <vt:lpstr>Протягом 2018 року відрахували - 14 учнів (11 учнів у 2017р.)</vt:lpstr>
      <vt:lpstr>Слайд 4</vt:lpstr>
      <vt:lpstr>Слайд 5</vt:lpstr>
      <vt:lpstr>Слайд 6</vt:lpstr>
      <vt:lpstr>Слайд 7</vt:lpstr>
      <vt:lpstr>Слайд 8</vt:lpstr>
      <vt:lpstr>Не використані кошти повернуто до обласного бюджету:</vt:lpstr>
      <vt:lpstr>Додатково із обласного бюджету були залучені кошти:</vt:lpstr>
      <vt:lpstr>Аналіз виконання плану виробничої діяльності:</vt:lpstr>
      <vt:lpstr>Слайд 12</vt:lpstr>
      <vt:lpstr>Маємо гарні результати роботи навчального господарства                        у 2018 році:</vt:lpstr>
      <vt:lpstr>Протягом 2018 року закуплені матеріальні цінності на 504 360 грн.: </vt:lpstr>
      <vt:lpstr>Слайд 15</vt:lpstr>
      <vt:lpstr>Благодійна допомога у натуральній формі:</vt:lpstr>
      <vt:lpstr>План виробничої діяльності на 2019 рік</vt:lpstr>
      <vt:lpstr>Протягом 2018 року видано:</vt:lpstr>
      <vt:lpstr>Проведено: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Протягом 2018 року пройшли навчання та перевірку знань з ОП та БЖД:</vt:lpstr>
      <vt:lpstr>Слайд 31</vt:lpstr>
      <vt:lpstr>Слайд 32</vt:lpstr>
      <vt:lpstr>Слайд 33</vt:lpstr>
      <vt:lpstr>Слайд 34</vt:lpstr>
      <vt:lpstr>Слайд 35</vt:lpstr>
      <vt:lpstr>Запрошуємо до обговорення звіту адміністрації та профспілкового комітету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адміністрації Центру </dc:title>
  <dc:creator>Admin</dc:creator>
  <cp:lastModifiedBy>Admin</cp:lastModifiedBy>
  <cp:revision>75</cp:revision>
  <dcterms:created xsi:type="dcterms:W3CDTF">2001-12-31T22:44:21Z</dcterms:created>
  <dcterms:modified xsi:type="dcterms:W3CDTF">2001-12-31T23:47:25Z</dcterms:modified>
</cp:coreProperties>
</file>