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57" r:id="rId3"/>
    <p:sldId id="258" r:id="rId4"/>
    <p:sldId id="259" r:id="rId5"/>
    <p:sldId id="260" r:id="rId6"/>
    <p:sldId id="261" r:id="rId7"/>
    <p:sldId id="314" r:id="rId8"/>
    <p:sldId id="315" r:id="rId9"/>
    <p:sldId id="262" r:id="rId10"/>
    <p:sldId id="265" r:id="rId11"/>
    <p:sldId id="266" r:id="rId12"/>
    <p:sldId id="267" r:id="rId13"/>
    <p:sldId id="268" r:id="rId14"/>
    <p:sldId id="269" r:id="rId15"/>
    <p:sldId id="270" r:id="rId16"/>
    <p:sldId id="271" r:id="rId17"/>
    <p:sldId id="273" r:id="rId18"/>
    <p:sldId id="274" r:id="rId19"/>
    <p:sldId id="275" r:id="rId20"/>
    <p:sldId id="276" r:id="rId21"/>
    <p:sldId id="320" r:id="rId22"/>
    <p:sldId id="277" r:id="rId23"/>
    <p:sldId id="278" r:id="rId24"/>
    <p:sldId id="279" r:id="rId25"/>
    <p:sldId id="280" r:id="rId26"/>
    <p:sldId id="318" r:id="rId27"/>
    <p:sldId id="321" r:id="rId28"/>
    <p:sldId id="322" r:id="rId29"/>
    <p:sldId id="316" r:id="rId30"/>
    <p:sldId id="285" r:id="rId31"/>
    <p:sldId id="286" r:id="rId32"/>
    <p:sldId id="287" r:id="rId33"/>
    <p:sldId id="288" r:id="rId34"/>
    <p:sldId id="306" r:id="rId35"/>
    <p:sldId id="289" r:id="rId36"/>
    <p:sldId id="290" r:id="rId37"/>
    <p:sldId id="291" r:id="rId38"/>
    <p:sldId id="307" r:id="rId39"/>
    <p:sldId id="308" r:id="rId40"/>
    <p:sldId id="292" r:id="rId41"/>
    <p:sldId id="293" r:id="rId42"/>
    <p:sldId id="294" r:id="rId43"/>
    <p:sldId id="295" r:id="rId44"/>
    <p:sldId id="296" r:id="rId45"/>
    <p:sldId id="297" r:id="rId46"/>
    <p:sldId id="324" r:id="rId47"/>
    <p:sldId id="298" r:id="rId48"/>
    <p:sldId id="309" r:id="rId49"/>
    <p:sldId id="310" r:id="rId50"/>
    <p:sldId id="299" r:id="rId51"/>
    <p:sldId id="300" r:id="rId52"/>
    <p:sldId id="311" r:id="rId53"/>
    <p:sldId id="301" r:id="rId54"/>
    <p:sldId id="302" r:id="rId55"/>
    <p:sldId id="303" r:id="rId56"/>
    <p:sldId id="304" r:id="rId57"/>
    <p:sldId id="305" r:id="rId58"/>
    <p:sldId id="312" r:id="rId5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89" autoAdjust="0"/>
    <p:restoredTop sz="94660"/>
  </p:normalViewPr>
  <p:slideViewPr>
    <p:cSldViewPr>
      <p:cViewPr varScale="1">
        <p:scale>
          <a:sx n="65" d="100"/>
          <a:sy n="65" d="100"/>
        </p:scale>
        <p:origin x="-5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7595B-2688-4754-8A62-BA3625C8AC6E}" type="datetimeFigureOut">
              <a:rPr lang="ru-RU" smtClean="0"/>
              <a:pPr/>
              <a:t>01.01.2002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20B52-BB28-48E0-829C-4FC7DF888D2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3158C95-6C97-4B79-A4F1-ABA38F4664FB}" type="datetime1">
              <a:rPr lang="ru-RU" smtClean="0"/>
              <a:pPr/>
              <a:t>01.01.2002</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A0CE1A-1FE3-4C0A-829D-746B97B9F4F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53643C8-68C0-4C7C-A7DD-9270805E07C8}" type="datetime1">
              <a:rPr lang="ru-RU" smtClean="0"/>
              <a:pPr/>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8A0CE1A-1FE3-4C0A-829D-746B97B9F4FC}" type="slidenum">
              <a:rPr lang="ru-RU" smtClean="0"/>
              <a:pPr/>
              <a:t>‹#›</a:t>
            </a:fld>
            <a:endParaRPr lang="ru-RU"/>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0CE4D02E-AFDC-4EE6-B0AB-47930A14D857}" type="datetime1">
              <a:rPr lang="ru-RU" smtClean="0"/>
              <a:pPr/>
              <a:t>01.01.2002</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38A0CE1A-1FE3-4C0A-829D-746B97B9F4F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89DC4E1-86E7-4DE7-91FA-F26E32ADCB26}" type="datetime1">
              <a:rPr lang="ru-RU" smtClean="0"/>
              <a:pPr/>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38A0CE1A-1FE3-4C0A-829D-746B97B9F4FC}"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46FDBCC-BA22-49CA-A62C-A340B8FF5989}" type="datetime1">
              <a:rPr lang="ru-RU" smtClean="0"/>
              <a:pPr/>
              <a:t>01.01.2002</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A0CE1A-1FE3-4C0A-829D-746B97B9F4FC}"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EE11D8D3-0B48-4045-9F8F-82A864B81BBE}" type="datetime1">
              <a:rPr lang="ru-RU" smtClean="0"/>
              <a:pPr/>
              <a:t>01.01.2002</a:t>
            </a:fld>
            <a:endParaRPr lang="ru-RU"/>
          </a:p>
        </p:txBody>
      </p:sp>
      <p:sp>
        <p:nvSpPr>
          <p:cNvPr id="10" name="Номер слайда 9"/>
          <p:cNvSpPr>
            <a:spLocks noGrp="1"/>
          </p:cNvSpPr>
          <p:nvPr>
            <p:ph type="sldNum" sz="quarter" idx="16"/>
          </p:nvPr>
        </p:nvSpPr>
        <p:spPr/>
        <p:txBody>
          <a:bodyPr rtlCol="0"/>
          <a:lstStyle/>
          <a:p>
            <a:fld id="{38A0CE1A-1FE3-4C0A-829D-746B97B9F4FC}"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83C97752-1B99-4716-A626-E19462415EA2}" type="datetime1">
              <a:rPr lang="ru-RU" smtClean="0"/>
              <a:pPr/>
              <a:t>01.01.2002</a:t>
            </a:fld>
            <a:endParaRPr lang="ru-RU"/>
          </a:p>
        </p:txBody>
      </p:sp>
      <p:sp>
        <p:nvSpPr>
          <p:cNvPr id="12" name="Номер слайда 11"/>
          <p:cNvSpPr>
            <a:spLocks noGrp="1"/>
          </p:cNvSpPr>
          <p:nvPr>
            <p:ph type="sldNum" sz="quarter" idx="16"/>
          </p:nvPr>
        </p:nvSpPr>
        <p:spPr/>
        <p:txBody>
          <a:bodyPr rtlCol="0"/>
          <a:lstStyle/>
          <a:p>
            <a:fld id="{38A0CE1A-1FE3-4C0A-829D-746B97B9F4FC}"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0BDE118-C614-44EE-A0A3-746C8F5A12EC}" type="datetime1">
              <a:rPr lang="ru-RU" smtClean="0"/>
              <a:pPr/>
              <a:t>01.01.2002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38A0CE1A-1FE3-4C0A-829D-746B97B9F4FC}" type="slidenum">
              <a:rPr lang="ru-RU" smtClean="0"/>
              <a:pPr/>
              <a:t>‹#›</a:t>
            </a:fld>
            <a:endParaRPr lang="ru-RU"/>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5A14766-EDB8-4226-B23D-D6EBCF7CD4DC}" type="datetime1">
              <a:rPr lang="ru-RU" smtClean="0"/>
              <a:pPr/>
              <a:t>01.01.2002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38A0CE1A-1FE3-4C0A-829D-746B97B9F4FC}" type="slidenum">
              <a:rPr lang="ru-RU" smtClean="0"/>
              <a:pPr/>
              <a:t>‹#›</a:t>
            </a:fld>
            <a:endParaRPr lang="ru-RU"/>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AFBD364-85AD-4654-8BDD-9665379F7E15}" type="datetime1">
              <a:rPr lang="ru-RU" smtClean="0"/>
              <a:pPr/>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38A0CE1A-1FE3-4C0A-829D-746B97B9F4FC}"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3B8458F0-BEE8-4145-8D1A-38B3FD24AB69}" type="datetime1">
              <a:rPr lang="ru-RU" smtClean="0"/>
              <a:pPr/>
              <a:t>01.01.2002</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38A0CE1A-1FE3-4C0A-829D-746B97B9F4FC}"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3298ED4-C6EA-4D74-91BD-064AD99E1955}" type="datetime1">
              <a:rPr lang="ru-RU" smtClean="0"/>
              <a:pPr/>
              <a:t>01.01.2002</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A0CE1A-1FE3-4C0A-829D-746B97B9F4F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transition>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428604"/>
            <a:ext cx="6477000" cy="4929222"/>
          </a:xfrm>
        </p:spPr>
        <p:txBody>
          <a:bodyPr>
            <a:normAutofit fontScale="90000"/>
          </a:bodyPr>
          <a:lstStyle/>
          <a:p>
            <a:pPr algn="ctr"/>
            <a:r>
              <a:rPr lang="uk-UA" b="1" dirty="0" smtClean="0"/>
              <a:t>ЗВІТ</a:t>
            </a:r>
            <a:r>
              <a:rPr lang="ru-RU" dirty="0" smtClean="0"/>
              <a:t/>
            </a:r>
            <a:br>
              <a:rPr lang="ru-RU" dirty="0" smtClean="0"/>
            </a:br>
            <a:r>
              <a:rPr lang="uk-UA" b="1" dirty="0" smtClean="0"/>
              <a:t>директора Центру </a:t>
            </a:r>
            <a:br>
              <a:rPr lang="uk-UA" b="1" dirty="0" smtClean="0"/>
            </a:br>
            <a:r>
              <a:rPr lang="uk-UA" b="1" dirty="0" smtClean="0"/>
              <a:t>Зайця Віталія Івановича про роботу в 2017/2018 навчальному році  перед </a:t>
            </a:r>
            <a:br>
              <a:rPr lang="uk-UA" b="1" dirty="0" smtClean="0"/>
            </a:br>
            <a:r>
              <a:rPr lang="uk-UA" b="1" dirty="0" smtClean="0"/>
              <a:t>працівниками Центру та громадськістю</a:t>
            </a:r>
            <a:endParaRPr lang="ru-RU" dirty="0"/>
          </a:p>
        </p:txBody>
      </p:sp>
      <p:sp>
        <p:nvSpPr>
          <p:cNvPr id="3" name="Подзаголовок 2"/>
          <p:cNvSpPr>
            <a:spLocks noGrp="1"/>
          </p:cNvSpPr>
          <p:nvPr>
            <p:ph type="subTitle" idx="1"/>
          </p:nvPr>
        </p:nvSpPr>
        <p:spPr/>
        <p:txBody>
          <a:bodyPr/>
          <a:lstStyle/>
          <a:p>
            <a:pPr algn="ctr"/>
            <a:r>
              <a:rPr lang="uk-UA" dirty="0" smtClean="0"/>
              <a:t>МЦППЗЗВ</a:t>
            </a:r>
            <a:endParaRPr lang="ru-RU" dirty="0"/>
          </a:p>
        </p:txBody>
      </p:sp>
      <p:sp>
        <p:nvSpPr>
          <p:cNvPr id="4" name="Номер слайда 3"/>
          <p:cNvSpPr>
            <a:spLocks noGrp="1"/>
          </p:cNvSpPr>
          <p:nvPr>
            <p:ph type="sldNum" sz="quarter" idx="12"/>
          </p:nvPr>
        </p:nvSpPr>
        <p:spPr/>
        <p:txBody>
          <a:bodyPr/>
          <a:lstStyle/>
          <a:p>
            <a:fld id="{38A0CE1A-1FE3-4C0A-829D-746B97B9F4FC}" type="slidenum">
              <a:rPr lang="ru-RU" smtClean="0"/>
              <a:pPr/>
              <a:t>1</a:t>
            </a:fld>
            <a:endParaRPr lang="ru-RU"/>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Міжнародних конкурсах</a:t>
            </a:r>
            <a:endParaRPr lang="ru-RU" dirty="0"/>
          </a:p>
        </p:txBody>
      </p:sp>
      <p:sp>
        <p:nvSpPr>
          <p:cNvPr id="3" name="Содержимое 2"/>
          <p:cNvSpPr>
            <a:spLocks noGrp="1"/>
          </p:cNvSpPr>
          <p:nvPr>
            <p:ph sz="quarter" idx="1"/>
          </p:nvPr>
        </p:nvSpPr>
        <p:spPr/>
        <p:txBody>
          <a:bodyPr/>
          <a:lstStyle/>
          <a:p>
            <a:r>
              <a:rPr lang="uk-UA" dirty="0" smtClean="0"/>
              <a:t>У  Міжнародному конкурсі з інформатики «Бобер» взяли участь 12 учнів Центру, (підготувала викладач </a:t>
            </a:r>
            <a:r>
              <a:rPr lang="uk-UA" dirty="0" err="1" smtClean="0"/>
              <a:t>Кражан</a:t>
            </a:r>
            <a:r>
              <a:rPr lang="uk-UA" dirty="0" smtClean="0"/>
              <a:t> О.Д.), а в Міжнародному конкурсі з інформатики «Кенгуру» взяли участь 9 учнів Центру,  три з яких показали добрий результат (підготувала викладач Прокопович Н.В.).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10</a:t>
            </a:fld>
            <a:endParaRPr lang="ru-RU"/>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Міжнародних конкурсах</a:t>
            </a:r>
            <a:endParaRPr lang="ru-RU" dirty="0"/>
          </a:p>
        </p:txBody>
      </p:sp>
      <p:sp>
        <p:nvSpPr>
          <p:cNvPr id="3" name="Содержимое 2"/>
          <p:cNvSpPr>
            <a:spLocks noGrp="1"/>
          </p:cNvSpPr>
          <p:nvPr>
            <p:ph sz="quarter" idx="1"/>
          </p:nvPr>
        </p:nvSpPr>
        <p:spPr/>
        <p:txBody>
          <a:bodyPr/>
          <a:lstStyle/>
          <a:p>
            <a:r>
              <a:rPr lang="uk-UA" dirty="0" smtClean="0"/>
              <a:t>У листопаді 2017 року  5 учнів взяли участь у Міжнародному інтерактивному природничому конкурсі «Колосок осінній-2017», два учасники якого отримали по 2 сертифікати, а у квітні місяці вже 10 учнів узяли участь в конкурсі «Колосок весняний-2018»,</a:t>
            </a:r>
            <a:r>
              <a:rPr lang="uk-UA" b="1" dirty="0" smtClean="0"/>
              <a:t> </a:t>
            </a:r>
            <a:r>
              <a:rPr lang="uk-UA" dirty="0" smtClean="0"/>
              <a:t>результати з якого ще не відомі</a:t>
            </a:r>
            <a:r>
              <a:rPr lang="uk-UA" b="1" dirty="0" smtClean="0"/>
              <a:t> </a:t>
            </a:r>
            <a:r>
              <a:rPr lang="uk-UA" dirty="0" smtClean="0"/>
              <a:t>(викладач Васильченко Д.М.).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11</a:t>
            </a:fld>
            <a:endParaRPr lang="ru-RU"/>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Участь у Всеукраїнському конкурсі</a:t>
            </a:r>
            <a:endParaRPr lang="ru-RU" dirty="0"/>
          </a:p>
        </p:txBody>
      </p:sp>
      <p:sp>
        <p:nvSpPr>
          <p:cNvPr id="3" name="Содержимое 2"/>
          <p:cNvSpPr>
            <a:spLocks noGrp="1"/>
          </p:cNvSpPr>
          <p:nvPr>
            <p:ph sz="quarter" idx="1"/>
          </p:nvPr>
        </p:nvSpPr>
        <p:spPr/>
        <p:txBody>
          <a:bodyPr/>
          <a:lstStyle/>
          <a:p>
            <a:r>
              <a:rPr lang="uk-UA" dirty="0" smtClean="0"/>
              <a:t>Десять учнів взяло участь у Всеукраїнському </a:t>
            </a:r>
            <a:r>
              <a:rPr lang="uk-UA" dirty="0" err="1" smtClean="0"/>
              <a:t>англо-мовному</a:t>
            </a:r>
            <a:r>
              <a:rPr lang="uk-UA" dirty="0" smtClean="0"/>
              <a:t> конкурсі «</a:t>
            </a:r>
            <a:r>
              <a:rPr lang="uk-UA" dirty="0" err="1" smtClean="0"/>
              <a:t>Грінвінч</a:t>
            </a:r>
            <a:r>
              <a:rPr lang="uk-UA" dirty="0" smtClean="0"/>
              <a:t>-2017». Результати:9 учнів зайняли призові місця(викладач Кушнір Л.Г.)</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12</a:t>
            </a:fld>
            <a:endParaRPr lang="ru-RU"/>
          </a:p>
        </p:txBody>
      </p:sp>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в обласному конкурсі</a:t>
            </a:r>
            <a:endParaRPr lang="ru-RU" dirty="0"/>
          </a:p>
        </p:txBody>
      </p:sp>
      <p:sp>
        <p:nvSpPr>
          <p:cNvPr id="3" name="Содержимое 2"/>
          <p:cNvSpPr>
            <a:spLocks noGrp="1"/>
          </p:cNvSpPr>
          <p:nvPr>
            <p:ph sz="quarter" idx="1"/>
          </p:nvPr>
        </p:nvSpPr>
        <p:spPr/>
        <p:txBody>
          <a:bodyPr/>
          <a:lstStyle/>
          <a:p>
            <a:r>
              <a:rPr lang="uk-UA" dirty="0" smtClean="0"/>
              <a:t>В обласному конкурсі Малої академії наук України «Фізика в житті людини» взяла участь учениця групи 35 </a:t>
            </a:r>
            <a:r>
              <a:rPr lang="uk-UA" dirty="0" err="1" smtClean="0"/>
              <a:t>кух.конд</a:t>
            </a:r>
            <a:r>
              <a:rPr lang="uk-UA" dirty="0" smtClean="0"/>
              <a:t>. Кондратенко А. та стала лауреатом (ученицю нагороджено грамотою,  а викладача </a:t>
            </a:r>
            <a:r>
              <a:rPr lang="uk-UA" dirty="0" err="1" smtClean="0"/>
              <a:t>Христенка</a:t>
            </a:r>
            <a:r>
              <a:rPr lang="uk-UA" dirty="0" smtClean="0"/>
              <a:t> В.М. - подякою).</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13</a:t>
            </a:fld>
            <a:endParaRPr lang="ru-RU"/>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обласному конкурсі</a:t>
            </a:r>
            <a:endParaRPr lang="ru-RU" dirty="0"/>
          </a:p>
        </p:txBody>
      </p:sp>
      <p:sp>
        <p:nvSpPr>
          <p:cNvPr id="3" name="Содержимое 2"/>
          <p:cNvSpPr>
            <a:spLocks noGrp="1"/>
          </p:cNvSpPr>
          <p:nvPr>
            <p:ph sz="quarter" idx="1"/>
          </p:nvPr>
        </p:nvSpPr>
        <p:spPr/>
        <p:txBody>
          <a:bodyPr/>
          <a:lstStyle/>
          <a:p>
            <a:r>
              <a:rPr lang="uk-UA" dirty="0" smtClean="0"/>
              <a:t>У конкурсі презентацій «Моя школа-краща» на базі Кременчуцького університету </a:t>
            </a:r>
            <a:r>
              <a:rPr lang="uk-UA" dirty="0" err="1" smtClean="0"/>
              <a:t>ім.М</a:t>
            </a:r>
            <a:r>
              <a:rPr lang="uk-UA" dirty="0" smtClean="0"/>
              <a:t>. Остроградського учениця Дешева Я., перемогла в номінації «Оригінальність  задуму» (учениця нагороджена грамотою, директор  - подякою).</a:t>
            </a:r>
            <a:endParaRPr lang="ru-RU" dirty="0" smtClean="0"/>
          </a:p>
          <a:p>
            <a:r>
              <a:rPr lang="uk-UA" dirty="0" smtClean="0"/>
              <a:t>Підготувала ученицю бібліотекар Дешева В.А.</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14</a:t>
            </a:fld>
            <a:endParaRPr lang="ru-RU"/>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обласному конкурсі</a:t>
            </a:r>
            <a:endParaRPr lang="ru-RU" dirty="0"/>
          </a:p>
        </p:txBody>
      </p:sp>
      <p:sp>
        <p:nvSpPr>
          <p:cNvPr id="3" name="Содержимое 2"/>
          <p:cNvSpPr>
            <a:spLocks noGrp="1"/>
          </p:cNvSpPr>
          <p:nvPr>
            <p:ph sz="quarter" idx="1"/>
          </p:nvPr>
        </p:nvSpPr>
        <p:spPr/>
        <p:txBody>
          <a:bodyPr/>
          <a:lstStyle/>
          <a:p>
            <a:r>
              <a:rPr lang="uk-UA" dirty="0" smtClean="0"/>
              <a:t>Міжрегіональний центр зайняв ІІІ місце (нагороджений дипломом ІІІ ступеня) в обласному проекті «Інноваційний підхід до КМЗ слюсарних майстерень з професії «Слюсар з ремонту автомобілів».</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15</a:t>
            </a:fld>
            <a:endParaRPr lang="ru-RU"/>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Участь у Міжнародній конференції </a:t>
            </a:r>
            <a:endParaRPr lang="ru-RU" dirty="0"/>
          </a:p>
        </p:txBody>
      </p:sp>
      <p:sp>
        <p:nvSpPr>
          <p:cNvPr id="3" name="Содержимое 2"/>
          <p:cNvSpPr>
            <a:spLocks noGrp="1"/>
          </p:cNvSpPr>
          <p:nvPr>
            <p:ph sz="quarter" idx="1"/>
          </p:nvPr>
        </p:nvSpPr>
        <p:spPr/>
        <p:txBody>
          <a:bodyPr/>
          <a:lstStyle/>
          <a:p>
            <a:r>
              <a:rPr lang="uk-UA" dirty="0" smtClean="0"/>
              <a:t>Майстер в/н Крохмаль С.Г. взяла участь у Міжнародній науково-практичній конференції «Біографія вчителя у біографії учня» на базі Полтавської обласної наукової бібліотеки                     ім. І.П. Котляревського та отримала сертифікат.</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16</a:t>
            </a:fld>
            <a:endParaRPr lang="ru-RU"/>
          </a:p>
        </p:txBody>
      </p:sp>
    </p:spTree>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a:t>
            </a:r>
            <a:r>
              <a:rPr lang="uk-UA" dirty="0" err="1" smtClean="0"/>
              <a:t>онлайн-конференції</a:t>
            </a:r>
            <a:endParaRPr lang="ru-RU" dirty="0"/>
          </a:p>
        </p:txBody>
      </p:sp>
      <p:sp>
        <p:nvSpPr>
          <p:cNvPr id="3" name="Содержимое 2"/>
          <p:cNvSpPr>
            <a:spLocks noGrp="1"/>
          </p:cNvSpPr>
          <p:nvPr>
            <p:ph sz="quarter" idx="1"/>
          </p:nvPr>
        </p:nvSpPr>
        <p:spPr/>
        <p:txBody>
          <a:bodyPr/>
          <a:lstStyle/>
          <a:p>
            <a:r>
              <a:rPr lang="uk-UA" dirty="0" smtClean="0"/>
              <a:t>Учениця групи 36 </a:t>
            </a:r>
            <a:r>
              <a:rPr lang="uk-UA" dirty="0" err="1" smtClean="0"/>
              <a:t>кух</a:t>
            </a:r>
            <a:r>
              <a:rPr lang="uk-UA" dirty="0" smtClean="0"/>
              <a:t>. </a:t>
            </a:r>
            <a:r>
              <a:rPr lang="uk-UA" dirty="0" err="1" smtClean="0"/>
              <a:t>Прокопчук</a:t>
            </a:r>
            <a:r>
              <a:rPr lang="uk-UA" dirty="0" smtClean="0"/>
              <a:t> А. взяла участь в обласній </a:t>
            </a:r>
            <a:r>
              <a:rPr lang="uk-UA" dirty="0" err="1" smtClean="0"/>
              <a:t>онлайн-конференції</a:t>
            </a:r>
            <a:r>
              <a:rPr lang="uk-UA" dirty="0" smtClean="0"/>
              <a:t> до Дня охорони праці  (підготувала викладач Демиденко О.М.) учениця та викладач отримали сертифікати, учениця - подяку.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17</a:t>
            </a:fld>
            <a:endParaRPr lang="ru-RU"/>
          </a:p>
        </p:txBody>
      </p:sp>
    </p:spTree>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Участь у обласному творчому проекті</a:t>
            </a:r>
            <a:endParaRPr lang="ru-RU" dirty="0"/>
          </a:p>
        </p:txBody>
      </p:sp>
      <p:sp>
        <p:nvSpPr>
          <p:cNvPr id="3" name="Содержимое 2"/>
          <p:cNvSpPr>
            <a:spLocks noGrp="1"/>
          </p:cNvSpPr>
          <p:nvPr>
            <p:ph sz="quarter" idx="1"/>
          </p:nvPr>
        </p:nvSpPr>
        <p:spPr/>
        <p:txBody>
          <a:bodyPr/>
          <a:lstStyle/>
          <a:p>
            <a:r>
              <a:rPr lang="uk-UA" dirty="0" smtClean="0"/>
              <a:t>У вересні 2017 року в обласному творчому проекті «</a:t>
            </a:r>
            <a:r>
              <a:rPr lang="uk-UA" dirty="0" err="1" smtClean="0"/>
              <a:t>Профтехосвіта</a:t>
            </a:r>
            <a:r>
              <a:rPr lang="uk-UA" dirty="0" smtClean="0"/>
              <a:t> Полтавщини: історія і сьогодення» робота Дешевої В.А.,                                              Рідкоборода О.В. «Міжрегіональний центр: вчора, сьогодні, завтра» зайняла І місце.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18</a:t>
            </a:fld>
            <a:endParaRPr lang="ru-RU"/>
          </a:p>
        </p:txBody>
      </p:sp>
    </p:spTree>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Участь у обласному огляді-конкурсі</a:t>
            </a:r>
            <a:endParaRPr lang="ru-RU" dirty="0"/>
          </a:p>
        </p:txBody>
      </p:sp>
      <p:sp>
        <p:nvSpPr>
          <p:cNvPr id="3" name="Содержимое 2"/>
          <p:cNvSpPr>
            <a:spLocks noGrp="1"/>
          </p:cNvSpPr>
          <p:nvPr>
            <p:ph sz="quarter" idx="1"/>
          </p:nvPr>
        </p:nvSpPr>
        <p:spPr/>
        <p:txBody>
          <a:bodyPr/>
          <a:lstStyle/>
          <a:p>
            <a:r>
              <a:rPr lang="uk-UA" dirty="0" smtClean="0"/>
              <a:t>Міжрегіональний центр зайняв ІІІ місце в обласному огляді-конкурсі на кращу організацію правової освіти та виховання у закладах освіти області. Колектив нагороджений грамотою Департаменту освіти і науки. </a:t>
            </a:r>
            <a:endParaRPr lang="ru-RU" dirty="0" smtClean="0"/>
          </a:p>
          <a:p>
            <a:r>
              <a:rPr lang="uk-UA" dirty="0" smtClean="0"/>
              <a:t>Матеріали на конкурс заст. директора з </a:t>
            </a:r>
            <a:r>
              <a:rPr lang="uk-UA" dirty="0" err="1" smtClean="0"/>
              <a:t>НВхР</a:t>
            </a:r>
            <a:r>
              <a:rPr lang="uk-UA" dirty="0" smtClean="0"/>
              <a:t> Демиденко С.В., практичний психолог Васильченко Д.М., викладач права                   </a:t>
            </a:r>
            <a:r>
              <a:rPr lang="uk-UA" dirty="0" err="1" smtClean="0"/>
              <a:t>Падусенко</a:t>
            </a:r>
            <a:r>
              <a:rPr lang="uk-UA" dirty="0" smtClean="0"/>
              <a:t> І.М., бібліотекар Дешева В.А.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19</a:t>
            </a:fld>
            <a:endParaRPr lang="ru-RU"/>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endParaRPr lang="ru-RU" sz="2000" dirty="0"/>
          </a:p>
        </p:txBody>
      </p:sp>
      <p:sp>
        <p:nvSpPr>
          <p:cNvPr id="3" name="Содержимое 2"/>
          <p:cNvSpPr>
            <a:spLocks noGrp="1"/>
          </p:cNvSpPr>
          <p:nvPr>
            <p:ph sz="quarter" idx="1"/>
          </p:nvPr>
        </p:nvSpPr>
        <p:spPr>
          <a:xfrm>
            <a:off x="612648" y="142852"/>
            <a:ext cx="8153400" cy="6357982"/>
          </a:xfrm>
        </p:spPr>
        <p:txBody>
          <a:bodyPr>
            <a:noAutofit/>
          </a:bodyPr>
          <a:lstStyle/>
          <a:p>
            <a:r>
              <a:rPr lang="uk-UA" sz="2400" dirty="0" smtClean="0"/>
              <a:t>На виконання Національної доктрини розвитку освіти, п.3, наказу МОН України від 28.01.2005р. № 55 «Про затвердження звітування керівників дошкільних, загальноосвітніх та професійно-технічних навчальних закладів» у відповідності до Примірного положення «Про порядок звітування керівників дошкільних, загальноосвітніх та професійно-технічних навчальних закладів про свою діяльність перед педагогічним колективом та громадськістю» затвердженого наказом МОН України № 718 від 23 березня 2005 року, та на виконання п. 19 «Щорічне звітування перед органами самоврядування навчального закладу про результати своєї діяльності на займаній посаді» Контракту із директором Міжрегіонального центру професійної перепідготовки звільнених у запас військовослужбовців м. Хорол Полтавської області до Вашої уваги  представляю звіт директора Центру про роботу в 201</a:t>
            </a:r>
            <a:r>
              <a:rPr lang="ru-RU" sz="2400" dirty="0" smtClean="0"/>
              <a:t>7</a:t>
            </a:r>
            <a:r>
              <a:rPr lang="uk-UA" sz="2400" dirty="0" smtClean="0"/>
              <a:t>-201</a:t>
            </a:r>
            <a:r>
              <a:rPr lang="ru-RU" sz="2400" dirty="0" smtClean="0"/>
              <a:t>8</a:t>
            </a:r>
            <a:r>
              <a:rPr lang="uk-UA" sz="2400" dirty="0" smtClean="0"/>
              <a:t> </a:t>
            </a:r>
            <a:r>
              <a:rPr lang="uk-UA" sz="2400" dirty="0" err="1" smtClean="0"/>
              <a:t>н.р</a:t>
            </a:r>
            <a:r>
              <a:rPr lang="uk-UA" sz="2400" dirty="0" smtClean="0"/>
              <a:t>. </a:t>
            </a:r>
            <a:endParaRPr lang="ru-RU" sz="2400"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a:t>
            </a:fld>
            <a:endParaRPr lang="ru-RU"/>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спартакіаді </a:t>
            </a:r>
            <a:endParaRPr lang="ru-RU" dirty="0"/>
          </a:p>
        </p:txBody>
      </p:sp>
      <p:sp>
        <p:nvSpPr>
          <p:cNvPr id="3" name="Содержимое 2"/>
          <p:cNvSpPr>
            <a:spLocks noGrp="1"/>
          </p:cNvSpPr>
          <p:nvPr>
            <p:ph sz="quarter" idx="1"/>
          </p:nvPr>
        </p:nvSpPr>
        <p:spPr/>
        <p:txBody>
          <a:bodyPr/>
          <a:lstStyle/>
          <a:p>
            <a:r>
              <a:rPr lang="ru-RU" dirty="0" smtClean="0"/>
              <a:t> </a:t>
            </a:r>
            <a:r>
              <a:rPr lang="uk-UA" dirty="0" smtClean="0"/>
              <a:t>У Спартакіаді ПТНЗ аграрного спрямування, учень групи 39 сл. Богдан С. зайняв ІІІ місце із гирьового спорту, підготував учня керівник фізичного виховання </a:t>
            </a:r>
            <a:r>
              <a:rPr lang="uk-UA" dirty="0" err="1" smtClean="0"/>
              <a:t>Котенко</a:t>
            </a:r>
            <a:r>
              <a:rPr lang="uk-UA" dirty="0" smtClean="0"/>
              <a:t> А.О.</a:t>
            </a:r>
          </a:p>
          <a:p>
            <a:pPr>
              <a:buNone/>
            </a:pPr>
            <a:endParaRPr lang="ru-RU" dirty="0" smtClean="0"/>
          </a:p>
          <a:p>
            <a:r>
              <a:rPr lang="uk-UA" dirty="0" smtClean="0"/>
              <a:t>У районних змаганнях з баскетболу команда Міжрегіонального центру зайняла ІІІ місце., підготував команду викладач </a:t>
            </a:r>
            <a:r>
              <a:rPr lang="uk-UA" dirty="0" err="1" smtClean="0"/>
              <a:t>Міхненко</a:t>
            </a:r>
            <a:r>
              <a:rPr lang="uk-UA" dirty="0" smtClean="0"/>
              <a:t> О.Л.</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20</a:t>
            </a:fld>
            <a:endParaRPr lang="ru-RU"/>
          </a:p>
        </p:txBody>
      </p:sp>
    </p:spTree>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художній самодіяльності</a:t>
            </a:r>
            <a:endParaRPr lang="ru-RU" dirty="0"/>
          </a:p>
        </p:txBody>
      </p:sp>
      <p:sp>
        <p:nvSpPr>
          <p:cNvPr id="3" name="Содержимое 2"/>
          <p:cNvSpPr>
            <a:spLocks noGrp="1"/>
          </p:cNvSpPr>
          <p:nvPr>
            <p:ph sz="quarter" idx="1"/>
          </p:nvPr>
        </p:nvSpPr>
        <p:spPr/>
        <p:txBody>
          <a:bodyPr>
            <a:normAutofit fontScale="92500"/>
          </a:bodyPr>
          <a:lstStyle/>
          <a:p>
            <a:r>
              <a:rPr lang="uk-UA" dirty="0" smtClean="0"/>
              <a:t>За досягнуті успіхи у І (зональному) етапі обласного огляду-конкурсу художньої самодіяльності «Нове покоління» нагороджені грамотами Полтавського обласного центру естетичного виховання учнівської молоді Полтавської обласної ради, учениці Дешева Ярослава та Крохмаль Ірина та за участь у ІІ  етапі обласного огляду-конкурсу художньої самодіяльності «Нове покоління» випускниця </a:t>
            </a:r>
            <a:r>
              <a:rPr lang="uk-UA" dirty="0" err="1" smtClean="0"/>
              <a:t>Олексенко</a:t>
            </a:r>
            <a:r>
              <a:rPr lang="uk-UA" dirty="0" smtClean="0"/>
              <a:t> Ольга. Підготували учнів керівник гуртків </a:t>
            </a:r>
            <a:r>
              <a:rPr lang="uk-UA" dirty="0" err="1" smtClean="0"/>
              <a:t>Рідкобород</a:t>
            </a:r>
            <a:r>
              <a:rPr lang="uk-UA" dirty="0" smtClean="0"/>
              <a:t> О.В. та бібліотекар Дешева В.А.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21</a:t>
            </a:fld>
            <a:endParaRPr lang="ru-RU"/>
          </a:p>
        </p:txBody>
      </p:sp>
    </p:spTree>
  </p:cSld>
  <p:clrMapOvr>
    <a:masterClrMapping/>
  </p:clrMapOvr>
  <p:transition spd="slow">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Застосування інноваційних технологій</a:t>
            </a:r>
            <a:endParaRPr lang="ru-RU" dirty="0"/>
          </a:p>
        </p:txBody>
      </p:sp>
      <p:sp>
        <p:nvSpPr>
          <p:cNvPr id="3" name="Содержимое 2"/>
          <p:cNvSpPr>
            <a:spLocks noGrp="1"/>
          </p:cNvSpPr>
          <p:nvPr>
            <p:ph sz="quarter" idx="1"/>
          </p:nvPr>
        </p:nvSpPr>
        <p:spPr/>
        <p:txBody>
          <a:bodyPr>
            <a:normAutofit/>
          </a:bodyPr>
          <a:lstStyle/>
          <a:p>
            <a:r>
              <a:rPr lang="uk-UA" dirty="0" smtClean="0"/>
              <a:t>Вся робота педагогічного колективу з учнями протягом навчального року була спрямована на  підвищення  якості уроків із застосуванням інноваційних технологій,  як основи освітнього процесу. Проведено 15 відкритих уроків та 6 відкритих виховних і позаурочних заходів. Всі вони проводилися із застосуванням інформаційно-комунікаційних технологій. </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22</a:t>
            </a:fld>
            <a:endParaRPr lang="ru-RU"/>
          </a:p>
        </p:txBody>
      </p:sp>
    </p:spTree>
  </p:cSld>
  <p:clrMapOvr>
    <a:masterClrMapping/>
  </p:clrMapOvr>
  <p:transition spd="slow">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Визначена методична проблема </a:t>
            </a:r>
            <a:endParaRPr lang="ru-RU" dirty="0"/>
          </a:p>
        </p:txBody>
      </p:sp>
      <p:sp>
        <p:nvSpPr>
          <p:cNvPr id="3" name="Содержимое 2"/>
          <p:cNvSpPr>
            <a:spLocks noGrp="1"/>
          </p:cNvSpPr>
          <p:nvPr>
            <p:ph sz="quarter" idx="1"/>
          </p:nvPr>
        </p:nvSpPr>
        <p:spPr/>
        <p:txBody>
          <a:bodyPr/>
          <a:lstStyle/>
          <a:p>
            <a:r>
              <a:rPr lang="uk-UA" dirty="0" smtClean="0"/>
              <a:t>У березні було здійснено анкетування педагогічних працівників та вже зараз визначена наступна тема методичної проблеми на 2018-2022 рр., яка  звучить так: «Формування життєвих і професійних </a:t>
            </a:r>
            <a:r>
              <a:rPr lang="uk-UA" dirty="0" err="1" smtClean="0"/>
              <a:t>компетентностей</a:t>
            </a:r>
            <a:r>
              <a:rPr lang="uk-UA" dirty="0" smtClean="0"/>
              <a:t> педагогічних працівників та учнів в умовах сучасного інформаційного простору».</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23</a:t>
            </a:fld>
            <a:endParaRPr lang="ru-RU"/>
          </a:p>
        </p:txBody>
      </p:sp>
    </p:spTree>
  </p:cSld>
  <p:clrMapOvr>
    <a:masterClrMapping/>
  </p:clrMapOvr>
  <p:transition spd="slow">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Дуальна форма навчання </a:t>
            </a:r>
            <a:endParaRPr lang="ru-RU" dirty="0"/>
          </a:p>
        </p:txBody>
      </p:sp>
      <p:sp>
        <p:nvSpPr>
          <p:cNvPr id="3" name="Содержимое 2"/>
          <p:cNvSpPr>
            <a:spLocks noGrp="1"/>
          </p:cNvSpPr>
          <p:nvPr>
            <p:ph sz="quarter" idx="1"/>
          </p:nvPr>
        </p:nvSpPr>
        <p:spPr/>
        <p:txBody>
          <a:bodyPr/>
          <a:lstStyle/>
          <a:p>
            <a:r>
              <a:rPr lang="uk-UA" dirty="0" smtClean="0"/>
              <a:t>6 учнів експериментальної групи перебували на виробничому навчанні на виробництві в кафе «У сестер», 6- у кафе «Наталка Полтавка», 1- у кафе «У тещі».</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24</a:t>
            </a:fld>
            <a:endParaRPr lang="ru-RU"/>
          </a:p>
        </p:txBody>
      </p:sp>
    </p:spTree>
  </p:cSld>
  <p:clrMapOvr>
    <a:masterClrMapping/>
  </p:clrMapOvr>
  <p:transition spd="slow">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Консультації практичного психолога </a:t>
            </a:r>
            <a:endParaRPr lang="ru-RU" dirty="0"/>
          </a:p>
        </p:txBody>
      </p:sp>
      <p:sp>
        <p:nvSpPr>
          <p:cNvPr id="3" name="Содержимое 2"/>
          <p:cNvSpPr>
            <a:spLocks noGrp="1"/>
          </p:cNvSpPr>
          <p:nvPr>
            <p:ph sz="quarter" idx="1"/>
          </p:nvPr>
        </p:nvSpPr>
        <p:spPr/>
        <p:txBody>
          <a:bodyPr/>
          <a:lstStyle/>
          <a:p>
            <a:r>
              <a:rPr lang="uk-UA" dirty="0" smtClean="0"/>
              <a:t>Практичним психологом надано консультації учням та педагогічним працівникам у І семестрі – 27 консультацій, у ІІ семестрі – 32 консультації.</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25</a:t>
            </a:fld>
            <a:endParaRPr lang="ru-RU"/>
          </a:p>
        </p:txBody>
      </p:sp>
    </p:spTree>
  </p:cSld>
  <p:clrMapOvr>
    <a:masterClrMapping/>
  </p:clrMapOvr>
  <p:transition spd="slow">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485888"/>
          </a:xfrm>
        </p:spPr>
        <p:txBody>
          <a:bodyPr>
            <a:normAutofit fontScale="90000"/>
          </a:bodyPr>
          <a:lstStyle/>
          <a:p>
            <a:pPr lvl="0"/>
            <a:r>
              <a:rPr lang="uk-UA" dirty="0" smtClean="0"/>
              <a:t>Виконання Регіонального </a:t>
            </a:r>
            <a:r>
              <a:rPr lang="uk-UA" dirty="0" smtClean="0"/>
              <a:t>замовлення </a:t>
            </a:r>
            <a:r>
              <a:rPr lang="uk-UA" dirty="0" smtClean="0"/>
              <a:t>у </a:t>
            </a:r>
            <a:r>
              <a:rPr lang="uk-UA" dirty="0" smtClean="0"/>
              <a:t>2017 році:</a:t>
            </a:r>
            <a:r>
              <a:rPr lang="ru-RU" dirty="0" smtClean="0"/>
              <a:t/>
            </a:r>
            <a:br>
              <a:rPr lang="ru-RU" dirty="0" smtClean="0"/>
            </a:br>
            <a:endParaRPr lang="ru-RU" dirty="0"/>
          </a:p>
        </p:txBody>
      </p:sp>
      <p:sp>
        <p:nvSpPr>
          <p:cNvPr id="3" name="Содержимое 2"/>
          <p:cNvSpPr>
            <a:spLocks noGrp="1"/>
          </p:cNvSpPr>
          <p:nvPr>
            <p:ph sz="quarter" idx="1"/>
          </p:nvPr>
        </p:nvSpPr>
        <p:spPr>
          <a:xfrm>
            <a:off x="612648" y="1714488"/>
            <a:ext cx="8153400" cy="4381512"/>
          </a:xfrm>
        </p:spPr>
        <p:txBody>
          <a:bodyPr/>
          <a:lstStyle/>
          <a:p>
            <a:pPr lvl="0"/>
            <a:r>
              <a:rPr lang="uk-UA" dirty="0" smtClean="0"/>
              <a:t>План </a:t>
            </a:r>
            <a:r>
              <a:rPr lang="uk-UA" dirty="0" smtClean="0"/>
              <a:t>прийому – всього 140 осіб, із них: кваліфікованих робітників      122 осіб, молодших спеціалістів – 15 осіб.                                                        </a:t>
            </a:r>
            <a:endParaRPr lang="ru-RU" dirty="0" smtClean="0"/>
          </a:p>
          <a:p>
            <a:pPr lvl="0"/>
            <a:r>
              <a:rPr lang="uk-UA" dirty="0" smtClean="0"/>
              <a:t>Фактичне виконання – 83 особи, 59%, причому план прийому по </a:t>
            </a:r>
            <a:r>
              <a:rPr lang="ru-RU" dirty="0" smtClean="0"/>
              <a:t>   </a:t>
            </a:r>
            <a:r>
              <a:rPr lang="uk-UA" dirty="0" smtClean="0"/>
              <a:t>молодших спеціалістах виконано на 100 % з 15 прийнято 15 осіб.</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26</a:t>
            </a:fld>
            <a:endParaRPr lang="ru-RU"/>
          </a:p>
        </p:txBody>
      </p:sp>
    </p:spTree>
  </p:cSld>
  <p:clrMapOvr>
    <a:masterClrMapping/>
  </p:clrMapOvr>
  <p:transition spd="slow">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128698"/>
          </a:xfrm>
        </p:spPr>
        <p:txBody>
          <a:bodyPr>
            <a:normAutofit fontScale="90000"/>
          </a:bodyPr>
          <a:lstStyle/>
          <a:p>
            <a:r>
              <a:rPr lang="uk-UA" dirty="0" smtClean="0"/>
              <a:t>Втрати навчального часу </a:t>
            </a:r>
            <a:r>
              <a:rPr lang="ru-RU" dirty="0" smtClean="0"/>
              <a:t/>
            </a:r>
            <a:br>
              <a:rPr lang="ru-RU" dirty="0" smtClean="0"/>
            </a:br>
            <a:endParaRPr lang="ru-RU" dirty="0"/>
          </a:p>
        </p:txBody>
      </p:sp>
      <p:sp>
        <p:nvSpPr>
          <p:cNvPr id="3" name="Содержимое 2"/>
          <p:cNvSpPr>
            <a:spLocks noGrp="1"/>
          </p:cNvSpPr>
          <p:nvPr>
            <p:ph sz="quarter" idx="1"/>
          </p:nvPr>
        </p:nvSpPr>
        <p:spPr>
          <a:xfrm>
            <a:off x="612648" y="1785926"/>
            <a:ext cx="8153400" cy="4310074"/>
          </a:xfrm>
        </p:spPr>
        <p:txBody>
          <a:bodyPr/>
          <a:lstStyle/>
          <a:p>
            <a:pPr lvl="0"/>
            <a:r>
              <a:rPr lang="uk-UA" dirty="0" smtClean="0"/>
              <a:t>Протягом 9-ти місяців 2017-2018 </a:t>
            </a:r>
            <a:r>
              <a:rPr lang="uk-UA" dirty="0" err="1" smtClean="0"/>
              <a:t>н.р</a:t>
            </a:r>
            <a:r>
              <a:rPr lang="uk-UA" dirty="0" smtClean="0"/>
              <a:t>. пропущено всього –27775 год. навчального часу, що становить 170 год./ учня (в минулому році -174 год./учня) із них:</a:t>
            </a:r>
          </a:p>
          <a:p>
            <a:pPr lvl="1"/>
            <a:r>
              <a:rPr lang="uk-UA" dirty="0" smtClean="0"/>
              <a:t>через </a:t>
            </a:r>
            <a:r>
              <a:rPr lang="uk-UA" dirty="0" smtClean="0"/>
              <a:t>хворобу – 20221 год. - 124 год./учня;</a:t>
            </a:r>
            <a:endParaRPr lang="ru-RU" dirty="0" smtClean="0"/>
          </a:p>
          <a:p>
            <a:pPr lvl="1"/>
            <a:r>
              <a:rPr lang="uk-UA" dirty="0" smtClean="0"/>
              <a:t> без поважних причин – 5457 год. – 33,5 год./учня.</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27</a:t>
            </a:fld>
            <a:endParaRPr lang="ru-RU"/>
          </a:p>
        </p:txBody>
      </p:sp>
    </p:spTree>
  </p:cSld>
  <p:clrMapOvr>
    <a:masterClrMapping/>
  </p:clrMapOvr>
  <p:transition spd="slow">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343012"/>
          </a:xfrm>
        </p:spPr>
        <p:txBody>
          <a:bodyPr>
            <a:normAutofit fontScale="90000"/>
          </a:bodyPr>
          <a:lstStyle/>
          <a:p>
            <a:pPr lvl="0"/>
            <a:r>
              <a:rPr lang="uk-UA" dirty="0" smtClean="0"/>
              <a:t>ДПА </a:t>
            </a:r>
            <a:r>
              <a:rPr lang="uk-UA" dirty="0" smtClean="0"/>
              <a:t>з української мови у формі </a:t>
            </a:r>
            <a:r>
              <a:rPr lang="uk-UA" dirty="0" smtClean="0"/>
              <a:t>ЗНО</a:t>
            </a:r>
            <a:r>
              <a:rPr lang="ru-RU" dirty="0" smtClean="0"/>
              <a:t/>
            </a:r>
            <a:br>
              <a:rPr lang="ru-RU" dirty="0" smtClean="0"/>
            </a:br>
            <a:endParaRPr lang="ru-RU" dirty="0"/>
          </a:p>
        </p:txBody>
      </p:sp>
      <p:sp>
        <p:nvSpPr>
          <p:cNvPr id="3" name="Содержимое 2"/>
          <p:cNvSpPr>
            <a:spLocks noGrp="1"/>
          </p:cNvSpPr>
          <p:nvPr>
            <p:ph sz="quarter" idx="1"/>
          </p:nvPr>
        </p:nvSpPr>
        <p:spPr>
          <a:xfrm>
            <a:off x="642910" y="1857364"/>
            <a:ext cx="8153400" cy="3571900"/>
          </a:xfrm>
        </p:spPr>
        <p:txBody>
          <a:bodyPr>
            <a:normAutofit/>
          </a:bodyPr>
          <a:lstStyle/>
          <a:p>
            <a:pPr lvl="0"/>
            <a:r>
              <a:rPr lang="uk-UA" dirty="0" smtClean="0"/>
              <a:t>Взяли участь 33 </a:t>
            </a:r>
            <a:r>
              <a:rPr lang="uk-UA" dirty="0" smtClean="0"/>
              <a:t>учні:</a:t>
            </a:r>
            <a:endParaRPr lang="uk-UA" dirty="0" smtClean="0"/>
          </a:p>
          <a:p>
            <a:pPr lvl="1"/>
            <a:r>
              <a:rPr lang="uk-UA" dirty="0" smtClean="0"/>
              <a:t>високий </a:t>
            </a:r>
            <a:r>
              <a:rPr lang="uk-UA" dirty="0" smtClean="0"/>
              <a:t>рівень – 1 учень (3%);</a:t>
            </a:r>
            <a:endParaRPr lang="ru-RU" dirty="0" smtClean="0"/>
          </a:p>
          <a:p>
            <a:pPr lvl="1"/>
            <a:r>
              <a:rPr lang="uk-UA" dirty="0" smtClean="0"/>
              <a:t>достатній рівень - 1 учень (3%);</a:t>
            </a:r>
            <a:endParaRPr lang="ru-RU" dirty="0" smtClean="0"/>
          </a:p>
          <a:p>
            <a:pPr lvl="1"/>
            <a:r>
              <a:rPr lang="uk-UA" dirty="0" smtClean="0"/>
              <a:t>середній рівень - 19 учнів (57%);</a:t>
            </a:r>
            <a:endParaRPr lang="ru-RU" dirty="0" smtClean="0"/>
          </a:p>
          <a:p>
            <a:pPr lvl="1"/>
            <a:r>
              <a:rPr lang="uk-UA" dirty="0" smtClean="0"/>
              <a:t>низький рівень – 12  учнів (36%).</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28</a:t>
            </a:fld>
            <a:endParaRPr lang="ru-RU"/>
          </a:p>
        </p:txBody>
      </p:sp>
    </p:spTree>
  </p:cSld>
  <p:clrMapOvr>
    <a:masterClrMapping/>
  </p:clrMapOvr>
  <p:transition spd="slow">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Злочини та правопорушення</a:t>
            </a:r>
            <a:endParaRPr lang="ru-RU" dirty="0"/>
          </a:p>
        </p:txBody>
      </p:sp>
      <p:sp>
        <p:nvSpPr>
          <p:cNvPr id="3" name="Содержимое 2"/>
          <p:cNvSpPr>
            <a:spLocks noGrp="1"/>
          </p:cNvSpPr>
          <p:nvPr>
            <p:ph sz="quarter" idx="1"/>
          </p:nvPr>
        </p:nvSpPr>
        <p:spPr/>
        <p:txBody>
          <a:bodyPr/>
          <a:lstStyle/>
          <a:p>
            <a:r>
              <a:rPr lang="uk-UA" dirty="0" smtClean="0"/>
              <a:t>Злочини скоїли 4 учні  Центру.</a:t>
            </a:r>
            <a:endParaRPr lang="ru-RU" dirty="0" smtClean="0"/>
          </a:p>
          <a:p>
            <a:r>
              <a:rPr lang="uk-UA" dirty="0" smtClean="0"/>
              <a:t>Правопорушень –5 (минулий навчальний рік -16), вдалося зменшити кількість правопорушень. </a:t>
            </a:r>
            <a:endParaRPr lang="ru-RU" dirty="0" smtClean="0"/>
          </a:p>
          <a:p>
            <a:r>
              <a:rPr lang="uk-UA" dirty="0" smtClean="0"/>
              <a:t>Притягнуто до дисциплінарної відповідальності 32 учні за порушення дисципліни, правил  внутрішнього розпорядку їм оголошено догану.   </a:t>
            </a:r>
            <a:endParaRPr lang="ru-RU" dirty="0" smtClean="0"/>
          </a:p>
          <a:p>
            <a:r>
              <a:rPr lang="uk-UA" dirty="0" smtClean="0"/>
              <a:t> Виселенні з гуртожитку 6 осіб за порушення правил проживання.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29</a:t>
            </a:fld>
            <a:endParaRPr lang="ru-RU"/>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Нормативне забезпечення</a:t>
            </a:r>
            <a:endParaRPr lang="ru-RU" dirty="0"/>
          </a:p>
        </p:txBody>
      </p:sp>
      <p:sp>
        <p:nvSpPr>
          <p:cNvPr id="3" name="Содержимое 2"/>
          <p:cNvSpPr>
            <a:spLocks noGrp="1"/>
          </p:cNvSpPr>
          <p:nvPr>
            <p:ph sz="quarter" idx="1"/>
          </p:nvPr>
        </p:nvSpPr>
        <p:spPr/>
        <p:txBody>
          <a:bodyPr>
            <a:normAutofit fontScale="92500" lnSpcReduction="20000"/>
          </a:bodyPr>
          <a:lstStyle/>
          <a:p>
            <a:pPr algn="just"/>
            <a:r>
              <a:rPr lang="uk-UA" dirty="0" smtClean="0"/>
              <a:t>	Робота педагогічного колективу проводилась у відповідності до Положення про організацію навчально-виробничого процесу у професійно-технічних навчальних закладах  затвердженого наказом  Міністерства освіти і науки України від 30.05.2008 року № 419 із змінами внесеними згідно із наказами МОНУ №731 від 05.08.2008 р.; №1019 від 10.11.2008 р. №746 від 10.07.2015 р. і була спрямована на реалізацію четвертого етапу єдиної методичної проблеми,  (узагальнюючий, підсумковий) «Від інноваційних технологій освіти через удосконалення педагогічної майстерності  - до формування особистості учня».</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3</a:t>
            </a:fld>
            <a:endParaRPr lang="ru-RU"/>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Виконання </a:t>
            </a:r>
            <a:r>
              <a:rPr lang="uk-UA" dirty="0" smtClean="0"/>
              <a:t>плану виробничої діяльності в 2017 році</a:t>
            </a:r>
            <a:endParaRPr lang="ru-RU" dirty="0"/>
          </a:p>
        </p:txBody>
      </p:sp>
      <p:sp>
        <p:nvSpPr>
          <p:cNvPr id="3" name="Содержимое 2"/>
          <p:cNvSpPr>
            <a:spLocks noGrp="1"/>
          </p:cNvSpPr>
          <p:nvPr>
            <p:ph sz="quarter" idx="1"/>
          </p:nvPr>
        </p:nvSpPr>
        <p:spPr/>
        <p:txBody>
          <a:bodyPr/>
          <a:lstStyle/>
          <a:p>
            <a:r>
              <a:rPr lang="uk-UA" dirty="0" smtClean="0"/>
              <a:t> Завдячуючи самовідданій роботі всього колективу працівників та учнів нам вдалося заробити в 2017 році 1759583 тис. грн. при плані 950 тис. грн. або (185 %) до плану.</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30</a:t>
            </a:fld>
            <a:endParaRPr lang="ru-RU"/>
          </a:p>
        </p:txBody>
      </p:sp>
    </p:spTree>
  </p:cSld>
  <p:clrMapOvr>
    <a:masterClrMapping/>
  </p:clrMapOvr>
  <p:transition spd="slow">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Результати роботи навчального господарства</a:t>
            </a:r>
            <a:endParaRPr lang="ru-RU" dirty="0"/>
          </a:p>
        </p:txBody>
      </p:sp>
      <p:sp>
        <p:nvSpPr>
          <p:cNvPr id="3" name="Содержимое 2"/>
          <p:cNvSpPr>
            <a:spLocks noGrp="1"/>
          </p:cNvSpPr>
          <p:nvPr>
            <p:ph sz="quarter" idx="1"/>
          </p:nvPr>
        </p:nvSpPr>
        <p:spPr/>
        <p:txBody>
          <a:bodyPr/>
          <a:lstStyle/>
          <a:p>
            <a:r>
              <a:rPr lang="uk-UA" dirty="0" smtClean="0"/>
              <a:t>За результатами роботи навчального господарства в 2017/2018 </a:t>
            </a:r>
            <a:r>
              <a:rPr lang="uk-UA" dirty="0" err="1" smtClean="0"/>
              <a:t>н.р</a:t>
            </a:r>
            <a:r>
              <a:rPr lang="uk-UA" dirty="0" smtClean="0"/>
              <a:t>. маємо гарні результати: рентабельність 108,3%, прибуток – 554,5 тис грн. (за попередній рік ці показники були: 125 % та 657 500 грн.).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31</a:t>
            </a:fld>
            <a:endParaRPr lang="ru-RU"/>
          </a:p>
        </p:txBody>
      </p:sp>
    </p:spTree>
  </p:cSld>
  <p:clrMapOvr>
    <a:masterClrMapping/>
  </p:clrMapOvr>
  <p:transition spd="slow">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057260"/>
          </a:xfrm>
        </p:spPr>
        <p:txBody>
          <a:bodyPr>
            <a:normAutofit fontScale="90000"/>
          </a:bodyPr>
          <a:lstStyle/>
          <a:p>
            <a:r>
              <a:rPr lang="uk-UA" dirty="0" smtClean="0"/>
              <a:t>Використано коштів спеціального фонду </a:t>
            </a:r>
            <a:r>
              <a:rPr lang="uk-UA" dirty="0" smtClean="0"/>
              <a:t>в </a:t>
            </a:r>
            <a:r>
              <a:rPr lang="ru-RU" dirty="0" smtClean="0"/>
              <a:t>2017/2018 н.р.</a:t>
            </a:r>
            <a:endParaRPr lang="ru-RU" dirty="0"/>
          </a:p>
        </p:txBody>
      </p:sp>
      <p:graphicFrame>
        <p:nvGraphicFramePr>
          <p:cNvPr id="4" name="Содержимое 3"/>
          <p:cNvGraphicFramePr>
            <a:graphicFrameLocks noGrp="1"/>
          </p:cNvGraphicFramePr>
          <p:nvPr>
            <p:ph sz="quarter" idx="1"/>
          </p:nvPr>
        </p:nvGraphicFramePr>
        <p:xfrm>
          <a:off x="571472" y="1571612"/>
          <a:ext cx="8153400" cy="4927600"/>
        </p:xfrm>
        <a:graphic>
          <a:graphicData uri="http://schemas.openxmlformats.org/drawingml/2006/table">
            <a:tbl>
              <a:tblPr firstRow="1" bandRow="1">
                <a:tableStyleId>{5C22544A-7EE6-4342-B048-85BDC9FD1C3A}</a:tableStyleId>
              </a:tblPr>
              <a:tblGrid>
                <a:gridCol w="1071570"/>
                <a:gridCol w="3005130"/>
                <a:gridCol w="2038350"/>
                <a:gridCol w="2038350"/>
              </a:tblGrid>
              <a:tr h="370840">
                <a:tc>
                  <a:txBody>
                    <a:bodyPr/>
                    <a:lstStyle/>
                    <a:p>
                      <a:pPr marR="734060" algn="just">
                        <a:spcAft>
                          <a:spcPts val="0"/>
                        </a:spcAft>
                      </a:pPr>
                      <a:r>
                        <a:rPr lang="uk-UA" sz="1600" dirty="0">
                          <a:latin typeface="Calibri"/>
                          <a:ea typeface="Times New Roman"/>
                        </a:rPr>
                        <a:t>№</a:t>
                      </a:r>
                      <a:endParaRPr lang="ru-RU" sz="1600" dirty="0">
                        <a:latin typeface="Times New Roman"/>
                        <a:ea typeface="Times New Roman"/>
                      </a:endParaRPr>
                    </a:p>
                  </a:txBody>
                  <a:tcPr marL="68580" marR="68580" marT="0" marB="0"/>
                </a:tc>
                <a:tc>
                  <a:txBody>
                    <a:bodyPr/>
                    <a:lstStyle/>
                    <a:p>
                      <a:pPr algn="ctr">
                        <a:spcAft>
                          <a:spcPts val="0"/>
                        </a:spcAft>
                      </a:pPr>
                      <a:r>
                        <a:rPr lang="uk-UA" sz="1600">
                          <a:latin typeface="Calibri"/>
                          <a:ea typeface="Times New Roman"/>
                        </a:rPr>
                        <a:t>Назва</a:t>
                      </a:r>
                      <a:endParaRPr lang="ru-RU" sz="1600">
                        <a:latin typeface="Times New Roman"/>
                        <a:ea typeface="Times New Roman"/>
                      </a:endParaRPr>
                    </a:p>
                  </a:txBody>
                  <a:tcPr marL="68580" marR="68580" marT="0" marB="0"/>
                </a:tc>
                <a:tc>
                  <a:txBody>
                    <a:bodyPr/>
                    <a:lstStyle/>
                    <a:p>
                      <a:pPr>
                        <a:spcAft>
                          <a:spcPts val="0"/>
                        </a:spcAft>
                      </a:pPr>
                      <a:endParaRPr lang="uk-UA" sz="1600">
                        <a:latin typeface="Calibri"/>
                        <a:ea typeface="Times New Roman"/>
                      </a:endParaRPr>
                    </a:p>
                  </a:txBody>
                  <a:tcPr marL="68580" marR="68580" marT="0" marB="0"/>
                </a:tc>
                <a:tc>
                  <a:txBody>
                    <a:bodyPr/>
                    <a:lstStyle/>
                    <a:p>
                      <a:pPr algn="ctr">
                        <a:spcAft>
                          <a:spcPts val="0"/>
                        </a:spcAft>
                      </a:pPr>
                      <a:r>
                        <a:rPr lang="uk-UA" sz="1600">
                          <a:latin typeface="Calibri"/>
                          <a:ea typeface="Times New Roman"/>
                        </a:rPr>
                        <a:t>Сума, грн..</a:t>
                      </a:r>
                      <a:endParaRPr lang="ru-RU" sz="1600">
                        <a:latin typeface="Times New Roman"/>
                        <a:ea typeface="Times New Roman"/>
                      </a:endParaRPr>
                    </a:p>
                  </a:txBody>
                  <a:tcPr marL="68580" marR="68580" marT="0" marB="0"/>
                </a:tc>
              </a:tr>
              <a:tr h="370840">
                <a:tc>
                  <a:txBody>
                    <a:bodyPr/>
                    <a:lstStyle/>
                    <a:p>
                      <a:pPr marR="734060" algn="l">
                        <a:spcAft>
                          <a:spcPts val="0"/>
                        </a:spcAft>
                      </a:pPr>
                      <a:r>
                        <a:rPr lang="uk-UA" sz="1600" dirty="0">
                          <a:latin typeface="Calibri"/>
                          <a:ea typeface="Times New Roman"/>
                        </a:rPr>
                        <a:t>1</a:t>
                      </a:r>
                      <a:endParaRPr lang="ru-RU" sz="1600" dirty="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Заробітна плата</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2111</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375987,28</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2</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Нарахування на заробітну плату</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2120</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82896,69</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3</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Предмети, матеріали, обладнання та інвентар у т.ч. м’який інвентар</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2210</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361941,59</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4</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Продукти харчування</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2230</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43123,13</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5</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Оплата послуг (крім комунальних)</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2240</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154624,92</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6</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Видатки на відрядження</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2250</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23972,12</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7</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Інші видатки</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2800</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220753,25</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8</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Оплата теплопостачання</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2271</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71200,00</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9</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Оплата водопостачання</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2272</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1031,71</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10</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Видатки на навчання</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2282</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15192,24</a:t>
                      </a:r>
                      <a:endParaRPr lang="ru-RU" sz="1600">
                        <a:latin typeface="Times New Roman"/>
                        <a:ea typeface="Times New Roman"/>
                      </a:endParaRPr>
                    </a:p>
                  </a:txBody>
                  <a:tcPr marL="68580" marR="68580" marT="0" marB="0"/>
                </a:tc>
              </a:tr>
              <a:tr h="370840">
                <a:tc>
                  <a:txBody>
                    <a:bodyPr/>
                    <a:lstStyle/>
                    <a:p>
                      <a:pPr>
                        <a:spcAft>
                          <a:spcPts val="0"/>
                        </a:spcAft>
                      </a:pPr>
                      <a:r>
                        <a:rPr lang="uk-UA" sz="1600">
                          <a:latin typeface="Calibri"/>
                          <a:ea typeface="Times New Roman"/>
                        </a:rPr>
                        <a:t>11</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Придбання обладнання</a:t>
                      </a:r>
                      <a:endParaRPr lang="ru-RU" sz="1600">
                        <a:latin typeface="Times New Roman"/>
                        <a:ea typeface="Times New Roman"/>
                      </a:endParaRPr>
                    </a:p>
                  </a:txBody>
                  <a:tcPr marL="68580" marR="68580" marT="0" marB="0"/>
                </a:tc>
                <a:tc>
                  <a:txBody>
                    <a:bodyPr/>
                    <a:lstStyle/>
                    <a:p>
                      <a:pPr>
                        <a:spcAft>
                          <a:spcPts val="0"/>
                        </a:spcAft>
                      </a:pPr>
                      <a:r>
                        <a:rPr lang="uk-UA" sz="1600">
                          <a:latin typeface="Calibri"/>
                          <a:ea typeface="Times New Roman"/>
                        </a:rPr>
                        <a:t>3110</a:t>
                      </a:r>
                      <a:endParaRPr lang="ru-RU" sz="1600">
                        <a:latin typeface="Times New Roman"/>
                        <a:ea typeface="Times New Roman"/>
                      </a:endParaRPr>
                    </a:p>
                  </a:txBody>
                  <a:tcPr marL="68580" marR="68580" marT="0" marB="0"/>
                </a:tc>
                <a:tc>
                  <a:txBody>
                    <a:bodyPr/>
                    <a:lstStyle/>
                    <a:p>
                      <a:pPr>
                        <a:spcAft>
                          <a:spcPts val="0"/>
                        </a:spcAft>
                      </a:pPr>
                      <a:r>
                        <a:rPr lang="uk-UA" sz="1600" dirty="0">
                          <a:latin typeface="Calibri"/>
                          <a:ea typeface="Times New Roman"/>
                        </a:rPr>
                        <a:t>19074,00</a:t>
                      </a:r>
                      <a:endParaRPr lang="ru-RU" sz="1600" dirty="0">
                        <a:latin typeface="Times New Roman"/>
                        <a:ea typeface="Times New Roman"/>
                      </a:endParaRPr>
                    </a:p>
                  </a:txBody>
                  <a:tcPr marL="68580" marR="68580" marT="0" marB="0"/>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32</a:t>
            </a:fld>
            <a:endParaRPr lang="ru-RU"/>
          </a:p>
        </p:txBody>
      </p:sp>
    </p:spTree>
  </p:cSld>
  <p:clrMapOvr>
    <a:masterClrMapping/>
  </p:clrMapOvr>
  <p:transition spd="slow">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a:t>
            </a:r>
            <a:r>
              <a:rPr lang="ru-RU" dirty="0" err="1" smtClean="0"/>
              <a:t>акуплені</a:t>
            </a:r>
            <a:r>
              <a:rPr lang="ru-RU" dirty="0" smtClean="0"/>
              <a:t> </a:t>
            </a:r>
            <a:r>
              <a:rPr lang="ru-RU" dirty="0" err="1" smtClean="0"/>
              <a:t>матеріальні</a:t>
            </a:r>
            <a:r>
              <a:rPr lang="ru-RU" dirty="0" smtClean="0"/>
              <a:t> </a:t>
            </a:r>
            <a:r>
              <a:rPr lang="ru-RU" dirty="0" err="1" smtClean="0"/>
              <a:t>цінності</a:t>
            </a:r>
            <a:r>
              <a:rPr lang="ru-RU" dirty="0" smtClean="0"/>
              <a:t> </a:t>
            </a:r>
            <a:r>
              <a:rPr lang="ru-RU" dirty="0" err="1" smtClean="0"/>
              <a:t>протягом</a:t>
            </a:r>
            <a:r>
              <a:rPr lang="ru-RU" dirty="0" smtClean="0"/>
              <a:t> 2017/2018 н.р.</a:t>
            </a:r>
            <a:endParaRPr lang="ru-RU" dirty="0"/>
          </a:p>
        </p:txBody>
      </p:sp>
      <p:graphicFrame>
        <p:nvGraphicFramePr>
          <p:cNvPr id="4" name="Содержимое 3"/>
          <p:cNvGraphicFramePr>
            <a:graphicFrameLocks noGrp="1"/>
          </p:cNvGraphicFramePr>
          <p:nvPr>
            <p:ph sz="quarter" idx="1"/>
          </p:nvPr>
        </p:nvGraphicFramePr>
        <p:xfrm>
          <a:off x="642910" y="1785926"/>
          <a:ext cx="8153400" cy="4312920"/>
        </p:xfrm>
        <a:graphic>
          <a:graphicData uri="http://schemas.openxmlformats.org/drawingml/2006/table">
            <a:tbl>
              <a:tblPr firstRow="1" bandRow="1">
                <a:tableStyleId>{5C22544A-7EE6-4342-B048-85BDC9FD1C3A}</a:tableStyleId>
              </a:tblPr>
              <a:tblGrid>
                <a:gridCol w="530201"/>
                <a:gridCol w="3357586"/>
                <a:gridCol w="1004253"/>
                <a:gridCol w="1630680"/>
                <a:gridCol w="1630680"/>
              </a:tblGrid>
              <a:tr h="370840">
                <a:tc>
                  <a:txBody>
                    <a:bodyPr/>
                    <a:lstStyle/>
                    <a:p>
                      <a:pPr algn="ctr">
                        <a:spcAft>
                          <a:spcPts val="0"/>
                        </a:spcAft>
                      </a:pPr>
                      <a:r>
                        <a:rPr lang="ru-RU" sz="1600" dirty="0">
                          <a:solidFill>
                            <a:srgbClr val="000000"/>
                          </a:solidFill>
                          <a:latin typeface="Calibri"/>
                          <a:ea typeface="Times New Roman"/>
                        </a:rPr>
                        <a:t>1</a:t>
                      </a:r>
                      <a:endParaRPr lang="ru-RU" sz="1600" dirty="0">
                        <a:latin typeface="Times New Roman"/>
                        <a:ea typeface="Times New Roman"/>
                      </a:endParaRPr>
                    </a:p>
                  </a:txBody>
                  <a:tcPr marL="68580" marR="68580" marT="0" marB="0" anchor="b"/>
                </a:tc>
                <a:tc gridSpan="4">
                  <a:txBody>
                    <a:bodyPr/>
                    <a:lstStyle/>
                    <a:p>
                      <a:pPr>
                        <a:spcAft>
                          <a:spcPts val="0"/>
                        </a:spcAft>
                      </a:pPr>
                      <a:r>
                        <a:rPr lang="ru-RU" sz="1600" b="1" i="1" dirty="0" err="1">
                          <a:latin typeface="Arial CYR"/>
                          <a:ea typeface="Times New Roman"/>
                        </a:rPr>
                        <a:t>Придбано</a:t>
                      </a:r>
                      <a:r>
                        <a:rPr lang="ru-RU" sz="1600" b="1" i="1" dirty="0">
                          <a:latin typeface="Arial CYR"/>
                          <a:ea typeface="Times New Roman"/>
                        </a:rPr>
                        <a:t> </a:t>
                      </a:r>
                      <a:r>
                        <a:rPr lang="ru-RU" sz="1600" b="1" i="1" dirty="0" err="1">
                          <a:latin typeface="Arial CYR"/>
                          <a:ea typeface="Times New Roman"/>
                        </a:rPr>
                        <a:t>комп'ютерну</a:t>
                      </a:r>
                      <a:r>
                        <a:rPr lang="ru-RU" sz="1600" b="1" i="1" dirty="0">
                          <a:latin typeface="Arial CYR"/>
                          <a:ea typeface="Times New Roman"/>
                        </a:rPr>
                        <a:t> </a:t>
                      </a:r>
                      <a:r>
                        <a:rPr lang="ru-RU" sz="1600" b="1" i="1" dirty="0" err="1">
                          <a:latin typeface="Arial CYR"/>
                          <a:ea typeface="Times New Roman"/>
                        </a:rPr>
                        <a:t>техніку</a:t>
                      </a:r>
                      <a:r>
                        <a:rPr lang="ru-RU" sz="1600" b="1" i="1" dirty="0">
                          <a:latin typeface="Arial CYR"/>
                          <a:ea typeface="Times New Roman"/>
                        </a:rPr>
                        <a:t> та </a:t>
                      </a:r>
                      <a:r>
                        <a:rPr lang="ru-RU" sz="1600" b="1" i="1" dirty="0" err="1">
                          <a:latin typeface="Arial CYR"/>
                          <a:ea typeface="Times New Roman"/>
                        </a:rPr>
                        <a:t>обладнання</a:t>
                      </a:r>
                      <a:r>
                        <a:rPr lang="ru-RU" sz="1600" b="1" i="1" dirty="0">
                          <a:latin typeface="Arial CYR"/>
                          <a:ea typeface="Times New Roman"/>
                        </a:rPr>
                        <a:t>:</a:t>
                      </a:r>
                      <a:endParaRPr lang="ru-RU" sz="1600" dirty="0">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a:solidFill>
                            <a:srgbClr val="000000"/>
                          </a:solidFill>
                          <a:latin typeface="Calibri"/>
                          <a:ea typeface="Times New Roman"/>
                        </a:rPr>
                        <a:t>Роутер</a:t>
                      </a:r>
                      <a:r>
                        <a:rPr lang="en-US" sz="1600" dirty="0">
                          <a:solidFill>
                            <a:srgbClr val="000000"/>
                          </a:solidFill>
                          <a:latin typeface="Calibri"/>
                          <a:ea typeface="Times New Roman"/>
                        </a:rPr>
                        <a:t> TP-Link TL-WR841N, 802.11n (300)</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err="1">
                          <a:solidFill>
                            <a:srgbClr val="000000"/>
                          </a:solidFill>
                          <a:latin typeface="Calibri"/>
                          <a:ea typeface="Times New Roman"/>
                        </a:rPr>
                        <a:t>шт</a:t>
                      </a:r>
                      <a:endParaRPr lang="ru-RU" sz="1600" dirty="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2</a:t>
                      </a:r>
                      <a:endParaRPr lang="ru-RU" sz="160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1174</a:t>
                      </a:r>
                      <a:endParaRPr lang="ru-RU" sz="160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a:solidFill>
                            <a:srgbClr val="000000"/>
                          </a:solidFill>
                          <a:latin typeface="Calibri"/>
                          <a:ea typeface="Times New Roman"/>
                        </a:rPr>
                        <a:t>Ноутбук 15,6" </a:t>
                      </a:r>
                      <a:r>
                        <a:rPr lang="ru-RU" sz="1600" dirty="0" err="1">
                          <a:solidFill>
                            <a:srgbClr val="000000"/>
                          </a:solidFill>
                          <a:latin typeface="Calibri"/>
                          <a:ea typeface="Times New Roman"/>
                        </a:rPr>
                        <a:t>Dell</a:t>
                      </a:r>
                      <a:r>
                        <a:rPr lang="ru-RU" sz="1600" dirty="0">
                          <a:solidFill>
                            <a:srgbClr val="000000"/>
                          </a:solidFill>
                          <a:latin typeface="Calibri"/>
                          <a:ea typeface="Times New Roman"/>
                        </a:rPr>
                        <a:t> </a:t>
                      </a:r>
                      <a:r>
                        <a:rPr lang="ru-RU" sz="1600" dirty="0" err="1">
                          <a:solidFill>
                            <a:srgbClr val="000000"/>
                          </a:solidFill>
                          <a:latin typeface="Calibri"/>
                          <a:ea typeface="Times New Roman"/>
                        </a:rPr>
                        <a:t>Inspirion</a:t>
                      </a:r>
                      <a:r>
                        <a:rPr lang="ru-RU" sz="1600" dirty="0">
                          <a:solidFill>
                            <a:srgbClr val="000000"/>
                          </a:solidFill>
                          <a:latin typeface="Calibri"/>
                          <a:ea typeface="Times New Roman"/>
                        </a:rPr>
                        <a:t> 3552</a:t>
                      </a:r>
                      <a:endParaRPr lang="ru-RU" sz="1600" dirty="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шт</a:t>
                      </a:r>
                      <a:endParaRPr lang="ru-RU" sz="160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2</a:t>
                      </a:r>
                      <a:endParaRPr lang="ru-RU" sz="1600">
                        <a:latin typeface="Times New Roman"/>
                        <a:ea typeface="Times New Roman"/>
                      </a:endParaRPr>
                    </a:p>
                  </a:txBody>
                  <a:tcPr marL="68580" marR="68580" marT="0" marB="0" anchor="b"/>
                </a:tc>
                <a:tc>
                  <a:txBody>
                    <a:bodyPr/>
                    <a:lstStyle/>
                    <a:p>
                      <a:pPr algn="ctr">
                        <a:spcAft>
                          <a:spcPts val="0"/>
                        </a:spcAft>
                      </a:pPr>
                      <a:r>
                        <a:rPr lang="ru-RU" sz="1600" i="1">
                          <a:latin typeface="Arial CYR"/>
                          <a:ea typeface="Times New Roman"/>
                        </a:rPr>
                        <a:t>19074</a:t>
                      </a:r>
                      <a:endParaRPr lang="ru-RU" sz="160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i="1" dirty="0">
                          <a:latin typeface="Arial CYR"/>
                          <a:ea typeface="Times New Roman"/>
                        </a:rPr>
                        <a:t>разом</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lgn="ctr">
                        <a:spcAft>
                          <a:spcPts val="0"/>
                        </a:spcAft>
                      </a:pPr>
                      <a:r>
                        <a:rPr lang="ru-RU" sz="1600" i="1">
                          <a:latin typeface="Arial CYR"/>
                          <a:ea typeface="Times New Roman"/>
                        </a:rPr>
                        <a:t>20248</a:t>
                      </a:r>
                      <a:endParaRPr lang="ru-RU" sz="1600">
                        <a:latin typeface="Times New Roman"/>
                        <a:ea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rPr>
                        <a:t>2</a:t>
                      </a:r>
                      <a:endParaRPr lang="ru-RU" sz="1600">
                        <a:latin typeface="Times New Roman"/>
                        <a:ea typeface="Times New Roman"/>
                      </a:endParaRPr>
                    </a:p>
                  </a:txBody>
                  <a:tcPr marL="68580" marR="68580" marT="0" marB="0" anchor="b"/>
                </a:tc>
                <a:tc gridSpan="4">
                  <a:txBody>
                    <a:bodyPr/>
                    <a:lstStyle/>
                    <a:p>
                      <a:pPr>
                        <a:spcAft>
                          <a:spcPts val="0"/>
                        </a:spcAft>
                      </a:pPr>
                      <a:r>
                        <a:rPr lang="ru-RU" sz="1600" b="1" i="1" dirty="0" err="1">
                          <a:latin typeface="Arial CYR"/>
                          <a:ea typeface="Times New Roman"/>
                        </a:rPr>
                        <a:t>Придбано</a:t>
                      </a:r>
                      <a:r>
                        <a:rPr lang="ru-RU" sz="1600" b="1" i="1" dirty="0">
                          <a:latin typeface="Arial CYR"/>
                          <a:ea typeface="Times New Roman"/>
                        </a:rPr>
                        <a:t> </a:t>
                      </a:r>
                      <a:r>
                        <a:rPr lang="ru-RU" sz="1600" b="1" i="1" dirty="0" err="1">
                          <a:latin typeface="Arial CYR"/>
                          <a:ea typeface="Times New Roman"/>
                        </a:rPr>
                        <a:t>інструменти</a:t>
                      </a:r>
                      <a:r>
                        <a:rPr lang="ru-RU" sz="1600" b="1" i="1" dirty="0">
                          <a:latin typeface="Arial CYR"/>
                          <a:ea typeface="Times New Roman"/>
                        </a:rPr>
                        <a:t>:</a:t>
                      </a:r>
                      <a:endParaRPr lang="ru-RU" sz="1600" dirty="0">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Бензопила Foresta FA-40S</a:t>
                      </a:r>
                      <a:endParaRPr lang="ru-RU" sz="1600">
                        <a:latin typeface="Times New Roman"/>
                        <a:ea typeface="Times New Roman"/>
                      </a:endParaRPr>
                    </a:p>
                  </a:txBody>
                  <a:tcPr marL="68580" marR="68580" marT="0" marB="0" anchor="b"/>
                </a:tc>
                <a:tc>
                  <a:txBody>
                    <a:bodyPr/>
                    <a:lstStyle/>
                    <a:p>
                      <a:pPr algn="ctr">
                        <a:spcAft>
                          <a:spcPts val="0"/>
                        </a:spcAft>
                      </a:pPr>
                      <a:r>
                        <a:rPr lang="ru-RU" sz="1600" dirty="0" err="1">
                          <a:solidFill>
                            <a:srgbClr val="000000"/>
                          </a:solidFill>
                          <a:latin typeface="Calibri"/>
                          <a:ea typeface="Times New Roman"/>
                        </a:rPr>
                        <a:t>шт</a:t>
                      </a:r>
                      <a:endParaRPr lang="ru-RU" sz="1600" dirty="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1</a:t>
                      </a:r>
                      <a:endParaRPr lang="ru-RU" sz="160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2355</a:t>
                      </a:r>
                      <a:endParaRPr lang="ru-RU" sz="160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i="1">
                          <a:latin typeface="Arial CYR"/>
                          <a:ea typeface="Times New Roman"/>
                        </a:rPr>
                        <a:t>разом</a:t>
                      </a:r>
                      <a:endParaRPr lang="ru-RU" sz="160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i="1">
                          <a:latin typeface="Arial CYR"/>
                          <a:ea typeface="Times New Roman"/>
                        </a:rPr>
                        <a:t>2355</a:t>
                      </a:r>
                      <a:endParaRPr lang="ru-RU" sz="1600">
                        <a:latin typeface="Times New Roman"/>
                        <a:ea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rPr>
                        <a:t>3</a:t>
                      </a:r>
                      <a:endParaRPr lang="ru-RU" sz="1600">
                        <a:latin typeface="Times New Roman"/>
                        <a:ea typeface="Times New Roman"/>
                      </a:endParaRPr>
                    </a:p>
                  </a:txBody>
                  <a:tcPr marL="68580" marR="68580" marT="0" marB="0" anchor="b"/>
                </a:tc>
                <a:tc gridSpan="4">
                  <a:txBody>
                    <a:bodyPr/>
                    <a:lstStyle/>
                    <a:p>
                      <a:pPr>
                        <a:spcAft>
                          <a:spcPts val="0"/>
                        </a:spcAft>
                      </a:pPr>
                      <a:r>
                        <a:rPr lang="ru-RU" sz="1600" b="1" i="1" dirty="0" err="1">
                          <a:latin typeface="Arial CYR"/>
                          <a:ea typeface="Times New Roman"/>
                        </a:rPr>
                        <a:t>Придбано</a:t>
                      </a:r>
                      <a:r>
                        <a:rPr lang="ru-RU" sz="1600" b="1" i="1" dirty="0">
                          <a:latin typeface="Arial CYR"/>
                          <a:ea typeface="Times New Roman"/>
                        </a:rPr>
                        <a:t> </a:t>
                      </a:r>
                      <a:r>
                        <a:rPr lang="ru-RU" sz="1600" b="1" i="1" dirty="0" err="1">
                          <a:latin typeface="Arial CYR"/>
                          <a:ea typeface="Times New Roman"/>
                        </a:rPr>
                        <a:t>меблі</a:t>
                      </a:r>
                      <a:r>
                        <a:rPr lang="ru-RU" sz="1600" b="1" i="1" dirty="0">
                          <a:latin typeface="Arial CYR"/>
                          <a:ea typeface="Times New Roman"/>
                        </a:rPr>
                        <a:t>:</a:t>
                      </a:r>
                      <a:endParaRPr lang="ru-RU" sz="1600" dirty="0">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Стіл письмовий</a:t>
                      </a:r>
                      <a:endParaRPr lang="ru-RU" sz="1600">
                        <a:latin typeface="Times New Roman"/>
                        <a:ea typeface="Times New Roman"/>
                      </a:endParaRPr>
                    </a:p>
                  </a:txBody>
                  <a:tcPr marL="68580" marR="68580" marT="0" marB="0" anchor="b"/>
                </a:tc>
                <a:tc>
                  <a:txBody>
                    <a:bodyPr/>
                    <a:lstStyle/>
                    <a:p>
                      <a:pPr algn="ctr">
                        <a:spcAft>
                          <a:spcPts val="0"/>
                        </a:spcAft>
                      </a:pPr>
                      <a:r>
                        <a:rPr lang="ru-RU" sz="1600" dirty="0" err="1">
                          <a:solidFill>
                            <a:srgbClr val="000000"/>
                          </a:solidFill>
                          <a:latin typeface="Calibri"/>
                          <a:ea typeface="Times New Roman"/>
                        </a:rPr>
                        <a:t>шт</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1</a:t>
                      </a:r>
                      <a:endParaRPr lang="ru-RU" sz="1600" dirty="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800</a:t>
                      </a:r>
                      <a:endParaRPr lang="ru-RU" sz="160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Стелажі для сушки посуду 1000х350х1800</a:t>
                      </a:r>
                      <a:endParaRPr lang="ru-RU" sz="160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шт</a:t>
                      </a:r>
                      <a:endParaRPr lang="ru-RU" sz="160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2</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10000</a:t>
                      </a:r>
                      <a:endParaRPr lang="ru-RU" sz="1600" dirty="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i="1">
                          <a:latin typeface="Arial CYR"/>
                          <a:ea typeface="Times New Roman"/>
                        </a:rPr>
                        <a:t>разом</a:t>
                      </a:r>
                      <a:endParaRPr lang="ru-RU" sz="1600">
                        <a:latin typeface="Times New Roman"/>
                        <a:ea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i="1" dirty="0">
                          <a:latin typeface="Arial CYR"/>
                          <a:ea typeface="Times New Roman"/>
                        </a:rPr>
                        <a:t>10800</a:t>
                      </a:r>
                      <a:endParaRPr lang="ru-RU" sz="1600" dirty="0">
                        <a:latin typeface="Times New Roman"/>
                        <a:ea typeface="Times New Roman"/>
                      </a:endParaRPr>
                    </a:p>
                  </a:txBody>
                  <a:tcPr marL="68580" marR="68580" marT="0" marB="0" anchor="b"/>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33</a:t>
            </a:fld>
            <a:endParaRPr lang="ru-RU"/>
          </a:p>
        </p:txBody>
      </p:sp>
    </p:spTree>
  </p:cSld>
  <p:clrMapOvr>
    <a:masterClrMapping/>
  </p:clrMapOvr>
  <p:transition spd="slow">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a:t>
            </a:r>
            <a:r>
              <a:rPr lang="ru-RU" dirty="0" err="1" smtClean="0"/>
              <a:t>акуплені</a:t>
            </a:r>
            <a:r>
              <a:rPr lang="ru-RU" dirty="0" smtClean="0"/>
              <a:t> </a:t>
            </a:r>
            <a:r>
              <a:rPr lang="ru-RU" dirty="0" err="1" smtClean="0"/>
              <a:t>матеріальні</a:t>
            </a:r>
            <a:r>
              <a:rPr lang="ru-RU" dirty="0" smtClean="0"/>
              <a:t> </a:t>
            </a:r>
            <a:r>
              <a:rPr lang="ru-RU" dirty="0" err="1" smtClean="0"/>
              <a:t>цінності</a:t>
            </a:r>
            <a:r>
              <a:rPr lang="ru-RU" dirty="0" smtClean="0"/>
              <a:t> </a:t>
            </a:r>
            <a:r>
              <a:rPr lang="ru-RU" dirty="0" err="1" smtClean="0"/>
              <a:t>протягом</a:t>
            </a:r>
            <a:r>
              <a:rPr lang="ru-RU" dirty="0" smtClean="0"/>
              <a:t> 2017/2018 н.р.</a:t>
            </a:r>
            <a:endParaRPr lang="ru-RU" dirty="0"/>
          </a:p>
        </p:txBody>
      </p:sp>
      <p:graphicFrame>
        <p:nvGraphicFramePr>
          <p:cNvPr id="4" name="Содержимое 3"/>
          <p:cNvGraphicFramePr>
            <a:graphicFrameLocks noGrp="1"/>
          </p:cNvGraphicFramePr>
          <p:nvPr>
            <p:ph sz="quarter" idx="1"/>
          </p:nvPr>
        </p:nvGraphicFramePr>
        <p:xfrm>
          <a:off x="571472" y="1928802"/>
          <a:ext cx="8153400" cy="3708400"/>
        </p:xfrm>
        <a:graphic>
          <a:graphicData uri="http://schemas.openxmlformats.org/drawingml/2006/table">
            <a:tbl>
              <a:tblPr firstRow="1" bandRow="1">
                <a:tableStyleId>{5C22544A-7EE6-4342-B048-85BDC9FD1C3A}</a:tableStyleId>
              </a:tblPr>
              <a:tblGrid>
                <a:gridCol w="530201"/>
                <a:gridCol w="3357586"/>
                <a:gridCol w="1004253"/>
                <a:gridCol w="1630680"/>
                <a:gridCol w="1630680"/>
              </a:tblGrid>
              <a:tr h="370840">
                <a:tc>
                  <a:txBody>
                    <a:bodyPr/>
                    <a:lstStyle/>
                    <a:p>
                      <a:pPr algn="ctr">
                        <a:spcAft>
                          <a:spcPts val="0"/>
                        </a:spcAft>
                      </a:pPr>
                      <a:r>
                        <a:rPr lang="ru-RU" sz="1600" dirty="0">
                          <a:solidFill>
                            <a:srgbClr val="000000"/>
                          </a:solidFill>
                          <a:latin typeface="Calibri"/>
                          <a:ea typeface="Times New Roman"/>
                        </a:rPr>
                        <a:t>4</a:t>
                      </a:r>
                      <a:endParaRPr lang="ru-RU" sz="1600" dirty="0">
                        <a:latin typeface="Times New Roman"/>
                        <a:ea typeface="Times New Roman"/>
                      </a:endParaRPr>
                    </a:p>
                  </a:txBody>
                  <a:tcPr marL="68580" marR="68580" marT="0" marB="0" anchor="b"/>
                </a:tc>
                <a:tc gridSpan="4">
                  <a:txBody>
                    <a:bodyPr/>
                    <a:lstStyle/>
                    <a:p>
                      <a:pPr>
                        <a:spcAft>
                          <a:spcPts val="0"/>
                        </a:spcAft>
                      </a:pPr>
                      <a:r>
                        <a:rPr lang="ru-RU" sz="1600" b="1" i="1" dirty="0" err="1">
                          <a:latin typeface="Arial CYR"/>
                          <a:ea typeface="Times New Roman"/>
                        </a:rPr>
                        <a:t>Придбано</a:t>
                      </a:r>
                      <a:r>
                        <a:rPr lang="ru-RU" sz="1600" b="1" i="1" dirty="0">
                          <a:latin typeface="Arial CYR"/>
                          <a:ea typeface="Times New Roman"/>
                        </a:rPr>
                        <a:t> </a:t>
                      </a:r>
                      <a:r>
                        <a:rPr lang="ru-RU" sz="1600" b="1" i="1" dirty="0" err="1">
                          <a:latin typeface="Arial CYR"/>
                          <a:ea typeface="Times New Roman"/>
                        </a:rPr>
                        <a:t>матеріали</a:t>
                      </a:r>
                      <a:r>
                        <a:rPr lang="ru-RU" sz="1600" b="1" i="1" dirty="0">
                          <a:latin typeface="Arial CYR"/>
                          <a:ea typeface="Times New Roman"/>
                        </a:rPr>
                        <a:t> для </a:t>
                      </a:r>
                      <a:r>
                        <a:rPr lang="ru-RU" sz="1600" b="1" i="1" dirty="0" err="1">
                          <a:latin typeface="Arial CYR"/>
                          <a:ea typeface="Times New Roman"/>
                        </a:rPr>
                        <a:t>навчальних</a:t>
                      </a:r>
                      <a:r>
                        <a:rPr lang="ru-RU" sz="1600" b="1" i="1" dirty="0">
                          <a:latin typeface="Arial CYR"/>
                          <a:ea typeface="Times New Roman"/>
                        </a:rPr>
                        <a:t> </a:t>
                      </a:r>
                      <a:r>
                        <a:rPr lang="ru-RU" sz="1600" b="1" i="1" dirty="0" err="1">
                          <a:latin typeface="Arial CYR"/>
                          <a:ea typeface="Times New Roman"/>
                        </a:rPr>
                        <a:t>цілей</a:t>
                      </a:r>
                      <a:r>
                        <a:rPr lang="ru-RU" sz="1600" b="1" i="1" dirty="0">
                          <a:latin typeface="Arial CYR"/>
                          <a:ea typeface="Times New Roman"/>
                        </a:rPr>
                        <a:t>:</a:t>
                      </a:r>
                      <a:endParaRPr lang="ru-RU" sz="1600" dirty="0">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err="1">
                          <a:solidFill>
                            <a:srgbClr val="000000"/>
                          </a:solidFill>
                          <a:latin typeface="Calibri"/>
                          <a:ea typeface="Times New Roman"/>
                        </a:rPr>
                        <a:t>журнали</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FF0000"/>
                          </a:solidFill>
                          <a:latin typeface="Arial CYR"/>
                          <a:ea typeface="Times New Roman"/>
                        </a:rPr>
                        <a:t> </a:t>
                      </a:r>
                      <a:endParaRPr lang="ru-RU" sz="1600" dirty="0">
                        <a:latin typeface="Times New Roman"/>
                        <a:ea typeface="Times New Roman"/>
                      </a:endParaRPr>
                    </a:p>
                  </a:txBody>
                  <a:tcPr marL="68580" marR="68580" marT="0" marB="0" anchor="b"/>
                </a:tc>
                <a:tc>
                  <a:txBody>
                    <a:bodyPr/>
                    <a:lstStyle/>
                    <a:p>
                      <a:pPr>
                        <a:spcAft>
                          <a:spcPts val="0"/>
                        </a:spcAft>
                      </a:pPr>
                      <a:r>
                        <a:rPr lang="ru-RU" sz="1600" dirty="0">
                          <a:solidFill>
                            <a:srgbClr val="FF0000"/>
                          </a:solidFill>
                          <a:latin typeface="Arial CYR"/>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1533,00</a:t>
                      </a:r>
                      <a:endParaRPr lang="ru-RU" sz="1600" dirty="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документи про освіту</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a:solidFill>
                            <a:srgbClr val="FF0000"/>
                          </a:solidFill>
                          <a:latin typeface="Arial CYR"/>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502,26</a:t>
                      </a:r>
                      <a:endParaRPr lang="ru-RU" sz="1600" dirty="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i="1">
                          <a:latin typeface="Arial CYR"/>
                          <a:ea typeface="Times New Roman"/>
                        </a:rPr>
                        <a:t>разом</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a:solidFill>
                            <a:srgbClr val="FF0000"/>
                          </a:solidFill>
                          <a:latin typeface="Arial CYR"/>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i="1" dirty="0">
                          <a:latin typeface="Arial CYR"/>
                          <a:ea typeface="Times New Roman"/>
                        </a:rPr>
                        <a:t>2035,26</a:t>
                      </a:r>
                      <a:endParaRPr lang="ru-RU" sz="1600" dirty="0">
                        <a:latin typeface="Times New Roman"/>
                        <a:ea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rPr>
                        <a:t>5</a:t>
                      </a:r>
                      <a:endParaRPr lang="ru-RU" sz="1600">
                        <a:latin typeface="Times New Roman"/>
                        <a:ea typeface="Times New Roman"/>
                      </a:endParaRPr>
                    </a:p>
                  </a:txBody>
                  <a:tcPr marL="68580" marR="68580" marT="0" marB="0" anchor="b"/>
                </a:tc>
                <a:tc gridSpan="4">
                  <a:txBody>
                    <a:bodyPr/>
                    <a:lstStyle/>
                    <a:p>
                      <a:pPr>
                        <a:spcAft>
                          <a:spcPts val="0"/>
                        </a:spcAft>
                      </a:pPr>
                      <a:r>
                        <a:rPr lang="ru-RU" sz="1600" b="1" i="1" dirty="0" err="1">
                          <a:latin typeface="Arial CYR"/>
                          <a:ea typeface="Times New Roman"/>
                        </a:rPr>
                        <a:t>Придбано</a:t>
                      </a:r>
                      <a:r>
                        <a:rPr lang="ru-RU" sz="1600" b="1" i="1" dirty="0">
                          <a:latin typeface="Arial CYR"/>
                          <a:ea typeface="Times New Roman"/>
                        </a:rPr>
                        <a:t> </a:t>
                      </a:r>
                      <a:r>
                        <a:rPr lang="ru-RU" sz="1600" b="1" i="1" dirty="0" err="1">
                          <a:latin typeface="Arial CYR"/>
                          <a:ea typeface="Times New Roman"/>
                        </a:rPr>
                        <a:t>матеріали</a:t>
                      </a:r>
                      <a:r>
                        <a:rPr lang="ru-RU" sz="1600" b="1" i="1" dirty="0">
                          <a:latin typeface="Arial CYR"/>
                          <a:ea typeface="Times New Roman"/>
                        </a:rPr>
                        <a:t> для </a:t>
                      </a:r>
                      <a:r>
                        <a:rPr lang="ru-RU" sz="1600" b="1" i="1" dirty="0" err="1">
                          <a:latin typeface="Arial CYR"/>
                          <a:ea typeface="Times New Roman"/>
                        </a:rPr>
                        <a:t>господарської</a:t>
                      </a:r>
                      <a:r>
                        <a:rPr lang="ru-RU" sz="1600" b="1" i="1" dirty="0">
                          <a:latin typeface="Arial CYR"/>
                          <a:ea typeface="Times New Roman"/>
                        </a:rPr>
                        <a:t> </a:t>
                      </a:r>
                      <a:r>
                        <a:rPr lang="ru-RU" sz="1600" b="1" i="1" dirty="0" err="1">
                          <a:latin typeface="Arial CYR"/>
                          <a:ea typeface="Times New Roman"/>
                        </a:rPr>
                        <a:t>діяльності</a:t>
                      </a:r>
                      <a:r>
                        <a:rPr lang="ru-RU" sz="1600" b="1" i="1" dirty="0">
                          <a:latin typeface="Arial CYR"/>
                          <a:ea typeface="Times New Roman"/>
                        </a:rPr>
                        <a:t>:</a:t>
                      </a:r>
                      <a:endParaRPr lang="ru-RU" sz="1600" dirty="0">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запасні частини</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a:solidFill>
                            <a:srgbClr val="FF0000"/>
                          </a:solidFill>
                          <a:latin typeface="Arial CYR"/>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52138</a:t>
                      </a:r>
                      <a:endParaRPr lang="ru-RU" sz="1600" dirty="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конверти, марки</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a:solidFill>
                            <a:srgbClr val="FF0000"/>
                          </a:solidFill>
                          <a:latin typeface="Arial CYR"/>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880,6</a:t>
                      </a:r>
                      <a:endParaRPr lang="ru-RU" sz="1600" dirty="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канцтовари</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4652,25</a:t>
                      </a:r>
                      <a:endParaRPr lang="ru-RU" sz="1600" dirty="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електротовари</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dirty="0">
                          <a:solidFill>
                            <a:srgbClr val="FF0000"/>
                          </a:solidFill>
                          <a:latin typeface="Arial CYR"/>
                          <a:ea typeface="Times New Roman"/>
                        </a:rPr>
                        <a:t> </a:t>
                      </a:r>
                      <a:endParaRPr lang="ru-RU" sz="1600" dirty="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7560</a:t>
                      </a:r>
                      <a:endParaRPr lang="ru-RU" sz="1600" dirty="0">
                        <a:latin typeface="Times New Roman"/>
                        <a:ea typeface="Times New Roman"/>
                      </a:endParaRPr>
                    </a:p>
                  </a:txBody>
                  <a:tcPr marL="68580" marR="68580" marT="0" marB="0" anchor="b"/>
                </a:tc>
              </a:tr>
              <a:tr h="370840">
                <a:tc>
                  <a:txBody>
                    <a:bodyPr/>
                    <a:lstStyle/>
                    <a:p>
                      <a:pPr algn="r">
                        <a:spcAft>
                          <a:spcPts val="0"/>
                        </a:spcAft>
                      </a:pPr>
                      <a:r>
                        <a:rPr lang="ru-RU" sz="1600">
                          <a:solidFill>
                            <a:srgbClr val="000000"/>
                          </a:solidFill>
                          <a:latin typeface="Calibri"/>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rPr>
                        <a:t>матраци</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spcAft>
                          <a:spcPts val="0"/>
                        </a:spcAft>
                      </a:pPr>
                      <a:r>
                        <a:rPr lang="ru-RU" sz="1600">
                          <a:solidFill>
                            <a:srgbClr val="FF0000"/>
                          </a:solidFill>
                          <a:latin typeface="Arial CYR"/>
                          <a:ea typeface="Times New Roman"/>
                        </a:rPr>
                        <a:t> </a:t>
                      </a:r>
                      <a:endParaRPr lang="ru-RU" sz="1600">
                        <a:latin typeface="Times New Roman"/>
                        <a:ea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rPr>
                        <a:t>9600</a:t>
                      </a:r>
                      <a:endParaRPr lang="ru-RU" sz="1600" dirty="0">
                        <a:latin typeface="Times New Roman"/>
                        <a:ea typeface="Times New Roman"/>
                      </a:endParaRPr>
                    </a:p>
                  </a:txBody>
                  <a:tcPr marL="68580" marR="68580" marT="0" marB="0" anchor="b"/>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34</a:t>
            </a:fld>
            <a:endParaRPr lang="ru-RU"/>
          </a:p>
        </p:txBody>
      </p:sp>
    </p:spTree>
  </p:cSld>
  <p:clrMapOvr>
    <a:masterClrMapping/>
  </p:clrMapOvr>
  <p:transition spd="slow">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a:t>
            </a:r>
            <a:r>
              <a:rPr lang="ru-RU" dirty="0" err="1" smtClean="0"/>
              <a:t>акуплені</a:t>
            </a:r>
            <a:r>
              <a:rPr lang="ru-RU" dirty="0" smtClean="0"/>
              <a:t> </a:t>
            </a:r>
            <a:r>
              <a:rPr lang="ru-RU" dirty="0" err="1" smtClean="0"/>
              <a:t>матеріальні</a:t>
            </a:r>
            <a:r>
              <a:rPr lang="ru-RU" dirty="0" smtClean="0"/>
              <a:t> </a:t>
            </a:r>
            <a:r>
              <a:rPr lang="ru-RU" dirty="0" err="1" smtClean="0"/>
              <a:t>цінності</a:t>
            </a:r>
            <a:r>
              <a:rPr lang="ru-RU" dirty="0" smtClean="0"/>
              <a:t> </a:t>
            </a:r>
            <a:r>
              <a:rPr lang="ru-RU" dirty="0" err="1" smtClean="0"/>
              <a:t>протягом</a:t>
            </a:r>
            <a:r>
              <a:rPr lang="ru-RU" dirty="0" smtClean="0"/>
              <a:t> 2017/2018 н.р.</a:t>
            </a:r>
            <a:endParaRPr lang="ru-RU" dirty="0"/>
          </a:p>
        </p:txBody>
      </p:sp>
      <p:graphicFrame>
        <p:nvGraphicFramePr>
          <p:cNvPr id="4" name="Содержимое 3"/>
          <p:cNvGraphicFramePr>
            <a:graphicFrameLocks noGrp="1"/>
          </p:cNvGraphicFramePr>
          <p:nvPr>
            <p:ph sz="quarter" idx="1"/>
          </p:nvPr>
        </p:nvGraphicFramePr>
        <p:xfrm>
          <a:off x="612775" y="1600200"/>
          <a:ext cx="8153400" cy="5161280"/>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370840">
                <a:tc>
                  <a:txBody>
                    <a:bodyPr/>
                    <a:lstStyle/>
                    <a:p>
                      <a:pPr algn="r">
                        <a:spcAft>
                          <a:spcPts val="0"/>
                        </a:spcAft>
                      </a:pPr>
                      <a:r>
                        <a:rPr lang="ru-RU" sz="1600" dirty="0">
                          <a:solidFill>
                            <a:srgbClr val="000000"/>
                          </a:solidFill>
                          <a:latin typeface="Times New Roman" pitchFamily="18" charset="0"/>
                          <a:ea typeface="Times New Roman"/>
                          <a:cs typeface="Times New Roman" pitchFamily="18" charset="0"/>
                        </a:rPr>
                        <a:t> -</a:t>
                      </a:r>
                      <a:endParaRPr lang="ru-RU" sz="1600" dirty="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latin typeface="Times New Roman" pitchFamily="18" charset="0"/>
                          <a:ea typeface="Times New Roman"/>
                          <a:cs typeface="Times New Roman" pitchFamily="18" charset="0"/>
                        </a:rPr>
                        <a:t>будівельні матеріали</a:t>
                      </a: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000000"/>
                          </a:solidFill>
                          <a:latin typeface="Times New Roman" pitchFamily="18" charset="0"/>
                          <a:ea typeface="Times New Roman"/>
                          <a:cs typeface="Times New Roman" pitchFamily="18" charset="0"/>
                        </a:rPr>
                        <a:t>18416,32</a:t>
                      </a:r>
                      <a:endParaRPr lang="ru-RU" sz="1600">
                        <a:latin typeface="Times New Roman" pitchFamily="18" charset="0"/>
                        <a:ea typeface="Times New Roman"/>
                        <a:cs typeface="Times New Roman" pitchFamily="18" charset="0"/>
                      </a:endParaRPr>
                    </a:p>
                  </a:txBody>
                  <a:tcPr marL="68580" marR="68580" marT="0" marB="0" anchor="b"/>
                </a:tc>
              </a:tr>
              <a:tr h="370840">
                <a:tc>
                  <a:txBody>
                    <a:bodyPr/>
                    <a:lstStyle/>
                    <a:p>
                      <a:pPr algn="r">
                        <a:spcAft>
                          <a:spcPts val="0"/>
                        </a:spcAft>
                      </a:pPr>
                      <a:r>
                        <a:rPr lang="ru-RU" sz="1600">
                          <a:solidFill>
                            <a:srgbClr val="00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000000"/>
                          </a:solidFill>
                          <a:latin typeface="Times New Roman" pitchFamily="18" charset="0"/>
                          <a:ea typeface="Times New Roman"/>
                          <a:cs typeface="Times New Roman" pitchFamily="18" charset="0"/>
                        </a:rPr>
                        <a:t>господарські матеріали</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000000"/>
                          </a:solidFill>
                          <a:latin typeface="Times New Roman" pitchFamily="18" charset="0"/>
                          <a:ea typeface="Times New Roman"/>
                          <a:cs typeface="Times New Roman" pitchFamily="18" charset="0"/>
                        </a:rPr>
                        <a:t>15604,68</a:t>
                      </a:r>
                      <a:endParaRPr lang="ru-RU" sz="1600">
                        <a:latin typeface="Times New Roman" pitchFamily="18" charset="0"/>
                        <a:ea typeface="Times New Roman"/>
                        <a:cs typeface="Times New Roman" pitchFamily="18" charset="0"/>
                      </a:endParaRPr>
                    </a:p>
                  </a:txBody>
                  <a:tcPr marL="68580" marR="68580" marT="0" marB="0" anchor="b"/>
                </a:tc>
              </a:tr>
              <a:tr h="370840">
                <a:tc>
                  <a:txBody>
                    <a:bodyPr/>
                    <a:lstStyle/>
                    <a:p>
                      <a:pPr algn="r">
                        <a:spcAft>
                          <a:spcPts val="0"/>
                        </a:spcAft>
                      </a:pPr>
                      <a:r>
                        <a:rPr lang="ru-RU" sz="1600">
                          <a:solidFill>
                            <a:srgbClr val="00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000000"/>
                          </a:solidFill>
                          <a:latin typeface="Times New Roman" pitchFamily="18" charset="0"/>
                          <a:ea typeface="Times New Roman"/>
                          <a:cs typeface="Times New Roman" pitchFamily="18" charset="0"/>
                        </a:rPr>
                        <a:t>миючі засоби</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000000"/>
                          </a:solidFill>
                          <a:latin typeface="Times New Roman" pitchFamily="18" charset="0"/>
                          <a:ea typeface="Times New Roman"/>
                          <a:cs typeface="Times New Roman" pitchFamily="18" charset="0"/>
                        </a:rPr>
                        <a:t>2798</a:t>
                      </a:r>
                      <a:endParaRPr lang="ru-RU" sz="1600">
                        <a:latin typeface="Times New Roman" pitchFamily="18" charset="0"/>
                        <a:ea typeface="Times New Roman"/>
                        <a:cs typeface="Times New Roman" pitchFamily="18" charset="0"/>
                      </a:endParaRPr>
                    </a:p>
                  </a:txBody>
                  <a:tcPr marL="68580" marR="68580" marT="0" marB="0" anchor="b"/>
                </a:tc>
              </a:tr>
              <a:tr h="370840">
                <a:tc>
                  <a:txBody>
                    <a:bodyPr/>
                    <a:lstStyle/>
                    <a:p>
                      <a:pPr algn="r">
                        <a:spcAft>
                          <a:spcPts val="0"/>
                        </a:spcAft>
                      </a:pPr>
                      <a:r>
                        <a:rPr lang="ru-RU" sz="1600">
                          <a:solidFill>
                            <a:srgbClr val="00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000000"/>
                          </a:solidFill>
                          <a:latin typeface="Times New Roman" pitchFamily="18" charset="0"/>
                          <a:ea typeface="Times New Roman"/>
                          <a:cs typeface="Times New Roman" pitchFamily="18" charset="0"/>
                        </a:rPr>
                        <a:t>чохли для сидіння автомобіля</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000000"/>
                          </a:solidFill>
                          <a:latin typeface="Times New Roman" pitchFamily="18" charset="0"/>
                          <a:ea typeface="Times New Roman"/>
                          <a:cs typeface="Times New Roman" pitchFamily="18" charset="0"/>
                        </a:rPr>
                        <a:t>1562</a:t>
                      </a:r>
                      <a:endParaRPr lang="ru-RU" sz="1600">
                        <a:latin typeface="Times New Roman" pitchFamily="18" charset="0"/>
                        <a:ea typeface="Times New Roman"/>
                        <a:cs typeface="Times New Roman" pitchFamily="18" charset="0"/>
                      </a:endParaRPr>
                    </a:p>
                  </a:txBody>
                  <a:tcPr marL="68580" marR="68580" marT="0" marB="0" anchor="b"/>
                </a:tc>
              </a:tr>
              <a:tr h="370840">
                <a:tc>
                  <a:txBody>
                    <a:bodyPr/>
                    <a:lstStyle/>
                    <a:p>
                      <a:pPr algn="r">
                        <a:spcAft>
                          <a:spcPts val="0"/>
                        </a:spcAft>
                      </a:pPr>
                      <a:r>
                        <a:rPr lang="ru-RU" sz="1600">
                          <a:solidFill>
                            <a:srgbClr val="00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000000"/>
                          </a:solidFill>
                          <a:latin typeface="Times New Roman" pitchFamily="18" charset="0"/>
                          <a:ea typeface="Times New Roman"/>
                          <a:cs typeface="Times New Roman" pitchFamily="18" charset="0"/>
                        </a:rPr>
                        <a:t>бланки документів</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000000"/>
                          </a:solidFill>
                          <a:latin typeface="Times New Roman" pitchFamily="18" charset="0"/>
                          <a:ea typeface="Times New Roman"/>
                          <a:cs typeface="Times New Roman" pitchFamily="18" charset="0"/>
                        </a:rPr>
                        <a:t>570,75</a:t>
                      </a:r>
                      <a:endParaRPr lang="ru-RU" sz="1600">
                        <a:latin typeface="Times New Roman" pitchFamily="18" charset="0"/>
                        <a:ea typeface="Times New Roman"/>
                        <a:cs typeface="Times New Roman" pitchFamily="18" charset="0"/>
                      </a:endParaRPr>
                    </a:p>
                  </a:txBody>
                  <a:tcPr marL="68580" marR="68580" marT="0" marB="0" anchor="b"/>
                </a:tc>
              </a:tr>
              <a:tr h="370840">
                <a:tc>
                  <a:txBody>
                    <a:bodyPr/>
                    <a:lstStyle/>
                    <a:p>
                      <a:pPr algn="r">
                        <a:spcAft>
                          <a:spcPts val="0"/>
                        </a:spcAft>
                      </a:pPr>
                      <a:r>
                        <a:rPr lang="ru-RU" sz="1600">
                          <a:solidFill>
                            <a:srgbClr val="00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000000"/>
                          </a:solidFill>
                          <a:latin typeface="Times New Roman" pitchFamily="18" charset="0"/>
                          <a:ea typeface="Times New Roman"/>
                          <a:cs typeface="Times New Roman" pitchFamily="18" charset="0"/>
                        </a:rPr>
                        <a:t>інші матеріали</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ctr">
                        <a:spcAft>
                          <a:spcPts val="0"/>
                        </a:spcAft>
                      </a:pPr>
                      <a:r>
                        <a:rPr lang="ru-RU" sz="1600">
                          <a:solidFill>
                            <a:srgbClr val="000000"/>
                          </a:solidFill>
                          <a:latin typeface="Times New Roman" pitchFamily="18" charset="0"/>
                          <a:ea typeface="Times New Roman"/>
                          <a:cs typeface="Times New Roman" pitchFamily="18" charset="0"/>
                        </a:rPr>
                        <a:t>13951,19</a:t>
                      </a:r>
                      <a:endParaRPr lang="ru-RU" sz="1600">
                        <a:latin typeface="Times New Roman" pitchFamily="18" charset="0"/>
                        <a:ea typeface="Times New Roman"/>
                        <a:cs typeface="Times New Roman" pitchFamily="18" charset="0"/>
                      </a:endParaRPr>
                    </a:p>
                  </a:txBody>
                  <a:tcPr marL="68580" marR="68580" marT="0" marB="0" anchor="b"/>
                </a:tc>
              </a:tr>
              <a:tr h="370840">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i="1">
                          <a:latin typeface="Times New Roman" pitchFamily="18" charset="0"/>
                          <a:ea typeface="Times New Roman"/>
                          <a:cs typeface="Times New Roman" pitchFamily="18" charset="0"/>
                        </a:rPr>
                        <a:t>разом</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spcAft>
                          <a:spcPts val="0"/>
                        </a:spcAft>
                      </a:pPr>
                      <a:r>
                        <a:rPr lang="ru-RU" sz="1600">
                          <a:solidFill>
                            <a:srgbClr val="FF0000"/>
                          </a:solidFill>
                          <a:latin typeface="Times New Roman" pitchFamily="18" charset="0"/>
                          <a:ea typeface="Times New Roman"/>
                          <a:cs typeface="Times New Roman" pitchFamily="18" charset="0"/>
                        </a:rPr>
                        <a:t> </a:t>
                      </a:r>
                      <a:endParaRPr lang="ru-RU" sz="1600">
                        <a:latin typeface="Times New Roman" pitchFamily="18" charset="0"/>
                        <a:ea typeface="Times New Roman"/>
                        <a:cs typeface="Times New Roman" pitchFamily="18" charset="0"/>
                      </a:endParaRPr>
                    </a:p>
                  </a:txBody>
                  <a:tcPr marL="68580" marR="68580" marT="0" marB="0" anchor="b"/>
                </a:tc>
                <a:tc>
                  <a:txBody>
                    <a:bodyPr/>
                    <a:lstStyle/>
                    <a:p>
                      <a:pPr algn="r">
                        <a:spcAft>
                          <a:spcPts val="0"/>
                        </a:spcAft>
                      </a:pPr>
                      <a:r>
                        <a:rPr lang="ru-RU" sz="1600" i="1">
                          <a:latin typeface="Times New Roman" pitchFamily="18" charset="0"/>
                          <a:ea typeface="Times New Roman"/>
                          <a:cs typeface="Times New Roman" pitchFamily="18" charset="0"/>
                        </a:rPr>
                        <a:t>127733,79</a:t>
                      </a:r>
                      <a:endParaRPr lang="ru-RU" sz="1600">
                        <a:latin typeface="Times New Roman" pitchFamily="18" charset="0"/>
                        <a:ea typeface="Times New Roman"/>
                        <a:cs typeface="Times New Roman" pitchFamily="18" charset="0"/>
                      </a:endParaRPr>
                    </a:p>
                  </a:txBody>
                  <a:tcPr marL="68580" marR="68580" marT="0" marB="0" anchor="b"/>
                </a:tc>
              </a:tr>
              <a:tr h="370840">
                <a:tc>
                  <a:txBody>
                    <a:bodyPr/>
                    <a:lstStyle/>
                    <a:p>
                      <a:pPr algn="ctr">
                        <a:spcAft>
                          <a:spcPts val="0"/>
                        </a:spcAft>
                      </a:pPr>
                      <a:r>
                        <a:rPr lang="uk-UA" sz="1600">
                          <a:latin typeface="Times New Roman" pitchFamily="18" charset="0"/>
                          <a:ea typeface="Times New Roman"/>
                          <a:cs typeface="Times New Roman" pitchFamily="18" charset="0"/>
                        </a:rPr>
                        <a:t>6.</a:t>
                      </a:r>
                      <a:endParaRPr lang="ru-RU" sz="1600">
                        <a:latin typeface="Times New Roman" pitchFamily="18" charset="0"/>
                        <a:ea typeface="Times New Roman"/>
                        <a:cs typeface="Times New Roman" pitchFamily="18" charset="0"/>
                      </a:endParaRPr>
                    </a:p>
                  </a:txBody>
                  <a:tcPr marL="68580" marR="68580" marT="0" marB="0" anchor="b"/>
                </a:tc>
                <a:tc gridSpan="4">
                  <a:txBody>
                    <a:bodyPr/>
                    <a:lstStyle/>
                    <a:p>
                      <a:pPr>
                        <a:spcAft>
                          <a:spcPts val="0"/>
                        </a:spcAft>
                      </a:pPr>
                      <a:r>
                        <a:rPr lang="uk-UA" sz="1600" b="1">
                          <a:latin typeface="Times New Roman" pitchFamily="18" charset="0"/>
                          <a:ea typeface="Times New Roman"/>
                          <a:cs typeface="Times New Roman" pitchFamily="18" charset="0"/>
                        </a:rPr>
                        <a:t>Придбано ПММ (паливо-мастильні матеріали)</a:t>
                      </a:r>
                      <a:endParaRPr lang="ru-RU" sz="1600">
                        <a:latin typeface="Times New Roman" pitchFamily="18" charset="0"/>
                        <a:ea typeface="Times New Roman"/>
                        <a:cs typeface="Times New Roman" pitchFamily="18" charset="0"/>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spcAft>
                          <a:spcPts val="0"/>
                        </a:spcAft>
                      </a:pPr>
                      <a:r>
                        <a:rPr lang="uk-UA" sz="1600">
                          <a:latin typeface="Times New Roman" pitchFamily="18" charset="0"/>
                          <a:ea typeface="Times New Roman"/>
                          <a:cs typeface="Times New Roman" pitchFamily="18" charset="0"/>
                        </a:rPr>
                        <a:t>-</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А-92</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л</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1800</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47076</a:t>
                      </a:r>
                      <a:endParaRPr lang="ru-RU" sz="1600">
                        <a:latin typeface="Times New Roman" pitchFamily="18" charset="0"/>
                        <a:ea typeface="Times New Roman"/>
                        <a:cs typeface="Times New Roman" pitchFamily="18" charset="0"/>
                      </a:endParaRPr>
                    </a:p>
                  </a:txBody>
                  <a:tcPr marL="68580" marR="68580" marT="0" marB="0"/>
                </a:tc>
              </a:tr>
              <a:tr h="370840">
                <a:tc>
                  <a:txBody>
                    <a:bodyPr/>
                    <a:lstStyle/>
                    <a:p>
                      <a:pPr>
                        <a:spcAft>
                          <a:spcPts val="0"/>
                        </a:spcAft>
                      </a:pPr>
                      <a:r>
                        <a:rPr lang="uk-UA" sz="1600">
                          <a:latin typeface="Times New Roman" pitchFamily="18" charset="0"/>
                          <a:ea typeface="Times New Roman"/>
                          <a:cs typeface="Times New Roman" pitchFamily="18" charset="0"/>
                        </a:rPr>
                        <a:t>-</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ДП</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л</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7708</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187080</a:t>
                      </a:r>
                      <a:endParaRPr lang="ru-RU" sz="1600">
                        <a:latin typeface="Times New Roman" pitchFamily="18" charset="0"/>
                        <a:ea typeface="Times New Roman"/>
                        <a:cs typeface="Times New Roman" pitchFamily="18" charset="0"/>
                      </a:endParaRPr>
                    </a:p>
                  </a:txBody>
                  <a:tcPr marL="68580" marR="68580" marT="0" marB="0"/>
                </a:tc>
              </a:tr>
              <a:tr h="370840">
                <a:tc>
                  <a:txBody>
                    <a:bodyPr/>
                    <a:lstStyle/>
                    <a:p>
                      <a:pPr>
                        <a:spcAft>
                          <a:spcPts val="0"/>
                        </a:spcAft>
                      </a:pPr>
                      <a:r>
                        <a:rPr lang="uk-UA" sz="1600">
                          <a:latin typeface="Times New Roman" pitchFamily="18" charset="0"/>
                          <a:ea typeface="Times New Roman"/>
                          <a:cs typeface="Times New Roman" pitchFamily="18" charset="0"/>
                        </a:rPr>
                        <a:t>-</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Моторна олива</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л</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321,5</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10157</a:t>
                      </a:r>
                      <a:endParaRPr lang="ru-RU" sz="1600">
                        <a:latin typeface="Times New Roman" pitchFamily="18" charset="0"/>
                        <a:ea typeface="Times New Roman"/>
                        <a:cs typeface="Times New Roman" pitchFamily="18" charset="0"/>
                      </a:endParaRPr>
                    </a:p>
                  </a:txBody>
                  <a:tcPr marL="68580" marR="68580" marT="0" marB="0"/>
                </a:tc>
              </a:tr>
              <a:tr h="370840">
                <a:tc>
                  <a:txBody>
                    <a:bodyPr/>
                    <a:lstStyle/>
                    <a:p>
                      <a:pPr>
                        <a:spcAft>
                          <a:spcPts val="0"/>
                        </a:spcAft>
                      </a:pPr>
                      <a:endParaRPr lang="uk-UA" sz="16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a:latin typeface="Times New Roman" pitchFamily="18" charset="0"/>
                          <a:ea typeface="Times New Roman"/>
                          <a:cs typeface="Times New Roman" pitchFamily="18" charset="0"/>
                        </a:rPr>
                        <a:t>Разом</a:t>
                      </a:r>
                      <a:endParaRPr lang="ru-RU" sz="1600">
                        <a:latin typeface="Times New Roman" pitchFamily="18" charset="0"/>
                        <a:ea typeface="Times New Roman"/>
                        <a:cs typeface="Times New Roman" pitchFamily="18" charset="0"/>
                      </a:endParaRPr>
                    </a:p>
                  </a:txBody>
                  <a:tcPr marL="68580" marR="68580" marT="0" marB="0"/>
                </a:tc>
                <a:tc>
                  <a:txBody>
                    <a:bodyPr/>
                    <a:lstStyle/>
                    <a:p>
                      <a:pPr>
                        <a:spcAft>
                          <a:spcPts val="0"/>
                        </a:spcAft>
                      </a:pPr>
                      <a:endParaRPr lang="uk-UA" sz="1600">
                        <a:latin typeface="Times New Roman" pitchFamily="18" charset="0"/>
                        <a:ea typeface="Times New Roman"/>
                        <a:cs typeface="Times New Roman" pitchFamily="18" charset="0"/>
                      </a:endParaRPr>
                    </a:p>
                  </a:txBody>
                  <a:tcPr marL="68580" marR="68580" marT="0" marB="0"/>
                </a:tc>
                <a:tc>
                  <a:txBody>
                    <a:bodyPr/>
                    <a:lstStyle/>
                    <a:p>
                      <a:pPr>
                        <a:spcAft>
                          <a:spcPts val="0"/>
                        </a:spcAft>
                      </a:pPr>
                      <a:endParaRPr lang="uk-UA" sz="16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uk-UA" sz="1600" dirty="0">
                          <a:latin typeface="Times New Roman" pitchFamily="18" charset="0"/>
                          <a:ea typeface="Times New Roman"/>
                          <a:cs typeface="Times New Roman" pitchFamily="18" charset="0"/>
                        </a:rPr>
                        <a:t>244313,7</a:t>
                      </a:r>
                      <a:endParaRPr lang="ru-RU" sz="1600" dirty="0">
                        <a:latin typeface="Times New Roman" pitchFamily="18" charset="0"/>
                        <a:ea typeface="Times New Roman"/>
                        <a:cs typeface="Times New Roman" pitchFamily="18" charset="0"/>
                      </a:endParaRPr>
                    </a:p>
                  </a:txBody>
                  <a:tcPr marL="68580" marR="68580" marT="0" marB="0"/>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35</a:t>
            </a:fld>
            <a:endParaRPr lang="ru-RU"/>
          </a:p>
        </p:txBody>
      </p:sp>
    </p:spTree>
  </p:cSld>
  <p:clrMapOvr>
    <a:masterClrMapping/>
  </p:clrMapOvr>
  <p:transition spd="slow">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428604"/>
            <a:ext cx="8153400" cy="3000396"/>
          </a:xfrm>
        </p:spPr>
        <p:txBody>
          <a:bodyPr>
            <a:noAutofit/>
          </a:bodyPr>
          <a:lstStyle/>
          <a:p>
            <a:r>
              <a:rPr lang="uk-UA" sz="3200" dirty="0" smtClean="0"/>
              <a:t>Благодійна допомога в натуральній формі залучена у 2017-2018 </a:t>
            </a:r>
            <a:r>
              <a:rPr lang="uk-UA" sz="3200" dirty="0" err="1" smtClean="0"/>
              <a:t>н.р</a:t>
            </a:r>
            <a:r>
              <a:rPr lang="uk-UA" sz="3200" dirty="0" smtClean="0"/>
              <a:t>.</a:t>
            </a:r>
            <a:br>
              <a:rPr lang="uk-UA" sz="3200" dirty="0" smtClean="0"/>
            </a:br>
            <a:r>
              <a:rPr lang="uk-UA" sz="3200" dirty="0" smtClean="0"/>
              <a:t/>
            </a:r>
            <a:br>
              <a:rPr lang="uk-UA" sz="3200" dirty="0" smtClean="0"/>
            </a:br>
            <a:r>
              <a:rPr lang="uk-UA" sz="3200" dirty="0" smtClean="0"/>
              <a:t/>
            </a:r>
            <a:br>
              <a:rPr lang="uk-UA" sz="3200" dirty="0" smtClean="0"/>
            </a:br>
            <a:r>
              <a:rPr lang="uk-UA" sz="3200" dirty="0" smtClean="0"/>
              <a:t>Закуплено ПММ на загальну суму – 164259,48 грн., а саме:</a:t>
            </a:r>
            <a:r>
              <a:rPr lang="ru-RU" sz="2800" dirty="0" smtClean="0"/>
              <a:t/>
            </a:r>
            <a:br>
              <a:rPr lang="ru-RU" sz="2800" dirty="0" smtClean="0"/>
            </a:br>
            <a:endParaRPr lang="ru-RU" sz="2800" dirty="0"/>
          </a:p>
        </p:txBody>
      </p:sp>
      <p:sp>
        <p:nvSpPr>
          <p:cNvPr id="3" name="Содержимое 2"/>
          <p:cNvSpPr>
            <a:spLocks noGrp="1"/>
          </p:cNvSpPr>
          <p:nvPr>
            <p:ph sz="quarter" idx="1"/>
          </p:nvPr>
        </p:nvSpPr>
        <p:spPr>
          <a:xfrm>
            <a:off x="612648" y="3286124"/>
            <a:ext cx="8153400" cy="2809876"/>
          </a:xfrm>
        </p:spPr>
        <p:txBody>
          <a:bodyPr/>
          <a:lstStyle/>
          <a:p>
            <a:pPr lvl="0"/>
            <a:r>
              <a:rPr lang="uk-UA" dirty="0" smtClean="0"/>
              <a:t>2813,3 л. бензину А-92 на загальну суму 72500,04 грн.;</a:t>
            </a:r>
            <a:endParaRPr lang="ru-RU" dirty="0" smtClean="0"/>
          </a:p>
          <a:p>
            <a:pPr lvl="0"/>
            <a:r>
              <a:rPr lang="uk-UA" dirty="0" smtClean="0"/>
              <a:t>3817 л. дизельного пального на загальну суму 91549 грн.</a:t>
            </a:r>
            <a:endParaRPr lang="ru-RU" dirty="0" smtClean="0"/>
          </a:p>
          <a:p>
            <a:r>
              <a:rPr lang="uk-UA" dirty="0" smtClean="0"/>
              <a:t>7 л. моторної оливи на загальну суму 210  грн.</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36</a:t>
            </a:fld>
            <a:endParaRPr lang="ru-RU"/>
          </a:p>
        </p:txBody>
      </p:sp>
    </p:spTree>
  </p:cSld>
  <p:clrMapOvr>
    <a:masterClrMapping/>
  </p:clrMapOvr>
  <p:transition spd="slow">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Благодійна</a:t>
            </a:r>
            <a:r>
              <a:rPr lang="ru-RU" dirty="0" smtClean="0"/>
              <a:t> </a:t>
            </a:r>
            <a:r>
              <a:rPr lang="ru-RU" dirty="0" err="1" smtClean="0"/>
              <a:t>допомога</a:t>
            </a:r>
            <a:r>
              <a:rPr lang="ru-RU" dirty="0" smtClean="0"/>
              <a:t> в </a:t>
            </a:r>
            <a:r>
              <a:rPr lang="ru-RU" dirty="0" err="1" smtClean="0"/>
              <a:t>натуральній</a:t>
            </a:r>
            <a:r>
              <a:rPr lang="ru-RU" dirty="0" smtClean="0"/>
              <a:t> </a:t>
            </a:r>
            <a:r>
              <a:rPr lang="ru-RU" dirty="0" err="1" smtClean="0"/>
              <a:t>формі</a:t>
            </a:r>
            <a:r>
              <a:rPr lang="ru-RU" dirty="0" smtClean="0"/>
              <a:t> </a:t>
            </a:r>
            <a:r>
              <a:rPr lang="ru-RU" dirty="0" err="1" smtClean="0"/>
              <a:t>отримана</a:t>
            </a:r>
            <a:r>
              <a:rPr lang="ru-RU" dirty="0" smtClean="0"/>
              <a:t> </a:t>
            </a:r>
            <a:r>
              <a:rPr lang="ru-RU" dirty="0" smtClean="0"/>
              <a:t>у </a:t>
            </a:r>
            <a:r>
              <a:rPr lang="ru-RU" dirty="0" smtClean="0"/>
              <a:t>2017/2018 н.р.</a:t>
            </a:r>
            <a:endParaRPr lang="ru-RU" dirty="0"/>
          </a:p>
        </p:txBody>
      </p:sp>
      <p:graphicFrame>
        <p:nvGraphicFramePr>
          <p:cNvPr id="4" name="Содержимое 3"/>
          <p:cNvGraphicFramePr>
            <a:graphicFrameLocks noGrp="1"/>
          </p:cNvGraphicFramePr>
          <p:nvPr>
            <p:ph sz="quarter" idx="1"/>
          </p:nvPr>
        </p:nvGraphicFramePr>
        <p:xfrm>
          <a:off x="612775" y="1600200"/>
          <a:ext cx="8153400" cy="5054600"/>
        </p:xfrm>
        <a:graphic>
          <a:graphicData uri="http://schemas.openxmlformats.org/drawingml/2006/table">
            <a:tbl>
              <a:tblPr firstRow="1" bandRow="1">
                <a:tableStyleId>{5C22544A-7EE6-4342-B048-85BDC9FD1C3A}</a:tableStyleId>
              </a:tblPr>
              <a:tblGrid>
                <a:gridCol w="815953"/>
                <a:gridCol w="2445407"/>
                <a:gridCol w="1630680"/>
                <a:gridCol w="1630680"/>
                <a:gridCol w="1630680"/>
              </a:tblGrid>
              <a:tr h="370840">
                <a:tc>
                  <a:txBody>
                    <a:bodyPr/>
                    <a:lstStyle/>
                    <a:p>
                      <a:pPr>
                        <a:spcAft>
                          <a:spcPts val="0"/>
                        </a:spcAft>
                      </a:pPr>
                      <a:r>
                        <a:rPr lang="ru-RU" sz="1600" i="1" dirty="0">
                          <a:latin typeface="Arial CYR"/>
                          <a:ea typeface="Times New Roman"/>
                          <a:cs typeface="Times New Roman"/>
                        </a:rPr>
                        <a:t>№ </a:t>
                      </a:r>
                      <a:r>
                        <a:rPr lang="ru-RU" sz="1600" i="1" dirty="0" err="1">
                          <a:latin typeface="Arial CYR"/>
                          <a:ea typeface="Times New Roman"/>
                          <a:cs typeface="Times New Roman"/>
                        </a:rPr>
                        <a:t>з</a:t>
                      </a:r>
                      <a:r>
                        <a:rPr lang="ru-RU" sz="1600" i="1" dirty="0">
                          <a:latin typeface="Arial CYR"/>
                          <a:ea typeface="Times New Roman"/>
                          <a:cs typeface="Times New Roman"/>
                        </a:rPr>
                        <a:t>/</a:t>
                      </a:r>
                      <a:r>
                        <a:rPr lang="ru-RU" sz="1600" i="1" dirty="0" err="1">
                          <a:latin typeface="Arial CYR"/>
                          <a:ea typeface="Times New Roman"/>
                          <a:cs typeface="Times New Roman"/>
                        </a:rPr>
                        <a:t>п</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a:latin typeface="Arial CYR"/>
                          <a:ea typeface="Times New Roman"/>
                          <a:cs typeface="Times New Roman"/>
                        </a:rPr>
                        <a:t>Назва</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i="1" dirty="0" err="1">
                          <a:latin typeface="Arial CYR"/>
                          <a:ea typeface="Times New Roman"/>
                          <a:cs typeface="Times New Roman"/>
                        </a:rPr>
                        <a:t>Од.вим</a:t>
                      </a:r>
                      <a:r>
                        <a:rPr lang="ru-RU" sz="1600" i="1" dirty="0">
                          <a:latin typeface="Arial CYR"/>
                          <a:ea typeface="Times New Roman"/>
                          <a:cs typeface="Times New Roman"/>
                        </a:rPr>
                        <a:t>.</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dirty="0" err="1">
                          <a:latin typeface="Arial CYR"/>
                          <a:ea typeface="Times New Roman"/>
                          <a:cs typeface="Times New Roman"/>
                        </a:rPr>
                        <a:t>К-сть</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a:latin typeface="Arial CYR"/>
                          <a:ea typeface="Times New Roman"/>
                          <a:cs typeface="Times New Roman"/>
                        </a:rPr>
                        <a:t>Сума, грн.</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i="1">
                          <a:latin typeface="Arial CYR"/>
                          <a:ea typeface="Times New Roman"/>
                          <a:cs typeface="Times New Roman"/>
                        </a:rPr>
                        <a:t>1</a:t>
                      </a:r>
                      <a:endParaRPr lang="ru-RU" sz="1600">
                        <a:latin typeface="Times New Roman"/>
                        <a:ea typeface="Times New Roman"/>
                        <a:cs typeface="Times New Roman"/>
                      </a:endParaRPr>
                    </a:p>
                  </a:txBody>
                  <a:tcPr marL="68580" marR="68580" marT="0" marB="0" anchor="b"/>
                </a:tc>
                <a:tc gridSpan="4">
                  <a:txBody>
                    <a:bodyPr/>
                    <a:lstStyle/>
                    <a:p>
                      <a:pPr>
                        <a:spcAft>
                          <a:spcPts val="0"/>
                        </a:spcAft>
                      </a:pPr>
                      <a:r>
                        <a:rPr lang="ru-RU" sz="1600" b="1" i="1">
                          <a:latin typeface="Arial CYR"/>
                          <a:ea typeface="Times New Roman"/>
                          <a:cs typeface="Times New Roman"/>
                        </a:rPr>
                        <a:t>Придбано комп'ютерну техніку та обладнання:</a:t>
                      </a:r>
                      <a:endParaRPr lang="ru-RU" sz="1600">
                        <a:latin typeface="Times New Roman"/>
                        <a:ea typeface="Times New Roman"/>
                        <a:cs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ctr">
                        <a:spcAft>
                          <a:spcPts val="0"/>
                        </a:spcAft>
                      </a:pPr>
                      <a:r>
                        <a:rPr lang="ru-RU" sz="1600" dirty="0">
                          <a:solidFill>
                            <a:srgbClr val="000000"/>
                          </a:solidFill>
                          <a:latin typeface="Calibri"/>
                          <a:ea typeface="Times New Roman"/>
                          <a:cs typeface="Times New Roman"/>
                        </a:rPr>
                        <a:t> -</a:t>
                      </a:r>
                      <a:endParaRPr lang="ru-RU" sz="1600" dirty="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Ноутбук Lenovo Ideapad 310</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2</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14000,00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Мишка до ноутбука</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4</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585,00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Сумка для ноутбука 17"</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2</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400,00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Принтер brother DCP-1610</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3432,00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Катридж тонерний TN1075E</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405,00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Кабелі, з'єднувачі</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2228,50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2</a:t>
                      </a:r>
                      <a:endParaRPr lang="ru-RU" sz="1600">
                        <a:latin typeface="Times New Roman"/>
                        <a:ea typeface="Times New Roman"/>
                        <a:cs typeface="Times New Roman"/>
                      </a:endParaRPr>
                    </a:p>
                  </a:txBody>
                  <a:tcPr marL="68580" marR="68580" marT="0" marB="0" anchor="b"/>
                </a:tc>
                <a:tc gridSpan="4">
                  <a:txBody>
                    <a:bodyPr/>
                    <a:lstStyle/>
                    <a:p>
                      <a:pPr>
                        <a:spcAft>
                          <a:spcPts val="0"/>
                        </a:spcAft>
                      </a:pPr>
                      <a:r>
                        <a:rPr lang="ru-RU" sz="1600" b="1" i="1">
                          <a:latin typeface="Arial CYR"/>
                          <a:ea typeface="Times New Roman"/>
                          <a:cs typeface="Times New Roman"/>
                        </a:rPr>
                        <a:t>Придбано меблі та устаткування:</a:t>
                      </a:r>
                      <a:endParaRPr lang="ru-RU" sz="1600">
                        <a:latin typeface="Times New Roman"/>
                        <a:ea typeface="Times New Roman"/>
                        <a:cs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Вішалка (стояча)</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1350,00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Шафа книжкова</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2810,00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Жалюзі горизонтальні</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645,00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Тюль</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cs typeface="Times New Roman"/>
                        </a:rPr>
                        <a:t>540,00</a:t>
                      </a:r>
                      <a:endParaRPr lang="ru-RU" sz="1600" dirty="0">
                        <a:latin typeface="Times New Roman"/>
                        <a:ea typeface="Times New Roman"/>
                        <a:cs typeface="Times New Roman"/>
                      </a:endParaRPr>
                    </a:p>
                  </a:txBody>
                  <a:tcPr marL="68580" marR="68580" marT="0" marB="0" anchor="b"/>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37</a:t>
            </a:fld>
            <a:endParaRPr lang="ru-RU"/>
          </a:p>
        </p:txBody>
      </p:sp>
    </p:spTree>
  </p:cSld>
  <p:clrMapOvr>
    <a:masterClrMapping/>
  </p:clrMapOvr>
  <p:transition spd="slow">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Благодійна</a:t>
            </a:r>
            <a:r>
              <a:rPr lang="ru-RU" dirty="0" smtClean="0"/>
              <a:t> </a:t>
            </a:r>
            <a:r>
              <a:rPr lang="ru-RU" dirty="0" err="1" smtClean="0"/>
              <a:t>допомога</a:t>
            </a:r>
            <a:r>
              <a:rPr lang="ru-RU" dirty="0" smtClean="0"/>
              <a:t> в </a:t>
            </a:r>
            <a:r>
              <a:rPr lang="ru-RU" dirty="0" err="1" smtClean="0"/>
              <a:t>натуральній</a:t>
            </a:r>
            <a:r>
              <a:rPr lang="ru-RU" dirty="0" smtClean="0"/>
              <a:t> </a:t>
            </a:r>
            <a:r>
              <a:rPr lang="ru-RU" dirty="0" err="1" smtClean="0"/>
              <a:t>формі</a:t>
            </a:r>
            <a:r>
              <a:rPr lang="ru-RU" dirty="0" smtClean="0"/>
              <a:t> </a:t>
            </a:r>
            <a:r>
              <a:rPr lang="ru-RU" dirty="0" err="1" smtClean="0"/>
              <a:t>отримана</a:t>
            </a:r>
            <a:r>
              <a:rPr lang="ru-RU" dirty="0" smtClean="0"/>
              <a:t> </a:t>
            </a:r>
            <a:r>
              <a:rPr lang="ru-RU" dirty="0" smtClean="0"/>
              <a:t>у </a:t>
            </a:r>
            <a:r>
              <a:rPr lang="ru-RU" dirty="0" smtClean="0"/>
              <a:t>2017/2018 н.р.</a:t>
            </a:r>
            <a:endParaRPr lang="ru-RU" dirty="0"/>
          </a:p>
        </p:txBody>
      </p:sp>
      <p:graphicFrame>
        <p:nvGraphicFramePr>
          <p:cNvPr id="4" name="Содержимое 3"/>
          <p:cNvGraphicFramePr>
            <a:graphicFrameLocks noGrp="1"/>
          </p:cNvGraphicFramePr>
          <p:nvPr>
            <p:ph sz="quarter" idx="1"/>
          </p:nvPr>
        </p:nvGraphicFramePr>
        <p:xfrm>
          <a:off x="612775" y="1600200"/>
          <a:ext cx="8153400" cy="4546600"/>
        </p:xfrm>
        <a:graphic>
          <a:graphicData uri="http://schemas.openxmlformats.org/drawingml/2006/table">
            <a:tbl>
              <a:tblPr firstRow="1" bandRow="1">
                <a:tableStyleId>{5C22544A-7EE6-4342-B048-85BDC9FD1C3A}</a:tableStyleId>
              </a:tblPr>
              <a:tblGrid>
                <a:gridCol w="815953"/>
                <a:gridCol w="2445407"/>
                <a:gridCol w="1630680"/>
                <a:gridCol w="1630680"/>
                <a:gridCol w="1630680"/>
              </a:tblGrid>
              <a:tr h="370840">
                <a:tc>
                  <a:txBody>
                    <a:bodyPr/>
                    <a:lstStyle/>
                    <a:p>
                      <a:pPr>
                        <a:spcAft>
                          <a:spcPts val="0"/>
                        </a:spcAft>
                      </a:pPr>
                      <a:r>
                        <a:rPr lang="ru-RU" sz="1600" i="1" dirty="0">
                          <a:latin typeface="Arial CYR"/>
                          <a:ea typeface="Times New Roman"/>
                          <a:cs typeface="Times New Roman"/>
                        </a:rPr>
                        <a:t>№ </a:t>
                      </a:r>
                      <a:r>
                        <a:rPr lang="ru-RU" sz="1600" i="1" dirty="0" err="1">
                          <a:latin typeface="Arial CYR"/>
                          <a:ea typeface="Times New Roman"/>
                          <a:cs typeface="Times New Roman"/>
                        </a:rPr>
                        <a:t>з</a:t>
                      </a:r>
                      <a:r>
                        <a:rPr lang="ru-RU" sz="1600" i="1" dirty="0">
                          <a:latin typeface="Arial CYR"/>
                          <a:ea typeface="Times New Roman"/>
                          <a:cs typeface="Times New Roman"/>
                        </a:rPr>
                        <a:t>/</a:t>
                      </a:r>
                      <a:r>
                        <a:rPr lang="ru-RU" sz="1600" i="1" dirty="0" err="1">
                          <a:latin typeface="Arial CYR"/>
                          <a:ea typeface="Times New Roman"/>
                          <a:cs typeface="Times New Roman"/>
                        </a:rPr>
                        <a:t>п</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a:latin typeface="Arial CYR"/>
                          <a:ea typeface="Times New Roman"/>
                          <a:cs typeface="Times New Roman"/>
                        </a:rPr>
                        <a:t>Назва</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i="1" dirty="0" err="1">
                          <a:latin typeface="Arial CYR"/>
                          <a:ea typeface="Times New Roman"/>
                          <a:cs typeface="Times New Roman"/>
                        </a:rPr>
                        <a:t>Од.вим</a:t>
                      </a:r>
                      <a:r>
                        <a:rPr lang="ru-RU" sz="1600" i="1" dirty="0">
                          <a:latin typeface="Arial CYR"/>
                          <a:ea typeface="Times New Roman"/>
                          <a:cs typeface="Times New Roman"/>
                        </a:rPr>
                        <a:t>.</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dirty="0" err="1">
                          <a:latin typeface="Arial CYR"/>
                          <a:ea typeface="Times New Roman"/>
                          <a:cs typeface="Times New Roman"/>
                        </a:rPr>
                        <a:t>К-сть</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a:latin typeface="Arial CYR"/>
                          <a:ea typeface="Times New Roman"/>
                          <a:cs typeface="Times New Roman"/>
                        </a:rPr>
                        <a:t>Сума, грн.</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dirty="0">
                          <a:solidFill>
                            <a:srgbClr val="000000"/>
                          </a:solidFill>
                          <a:latin typeface="Calibri"/>
                          <a:ea typeface="Times New Roman"/>
                          <a:cs typeface="Times New Roman"/>
                        </a:rPr>
                        <a:t>3</a:t>
                      </a:r>
                      <a:endParaRPr lang="ru-RU" sz="1600" dirty="0">
                        <a:latin typeface="Times New Roman"/>
                        <a:ea typeface="Times New Roman"/>
                        <a:cs typeface="Times New Roman"/>
                      </a:endParaRPr>
                    </a:p>
                  </a:txBody>
                  <a:tcPr marL="68580" marR="68580" marT="0" marB="0" anchor="b"/>
                </a:tc>
                <a:tc gridSpan="4">
                  <a:txBody>
                    <a:bodyPr/>
                    <a:lstStyle/>
                    <a:p>
                      <a:pPr>
                        <a:spcAft>
                          <a:spcPts val="0"/>
                        </a:spcAft>
                      </a:pPr>
                      <a:r>
                        <a:rPr lang="ru-RU" sz="1600" b="1" i="1">
                          <a:latin typeface="Arial CYR"/>
                          <a:ea typeface="Times New Roman"/>
                          <a:cs typeface="Times New Roman"/>
                        </a:rPr>
                        <a:t>Придбано матеріали для навчальних цілей:</a:t>
                      </a:r>
                      <a:endParaRPr lang="ru-RU" sz="1600">
                        <a:latin typeface="Times New Roman"/>
                        <a:ea typeface="Times New Roman"/>
                        <a:cs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Міксер SATURN ST-FP9064</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150,00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Блендер Saturn ST-FP 9064</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шт</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600,00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Спортивний інвентар та обладнання</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5779,00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latin typeface="Arial"/>
                          <a:ea typeface="Times New Roman"/>
                          <a:cs typeface="Times New Roman"/>
                        </a:rPr>
                        <a:t>Стенди</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CYR"/>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a:ea typeface="Times New Roman"/>
                          <a:cs typeface="Times New Roman"/>
                        </a:rPr>
                        <a:t> </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a:ea typeface="Times New Roman"/>
                          <a:cs typeface="Times New Roman"/>
                        </a:rPr>
                        <a:t>19559,71</a:t>
                      </a:r>
                      <a:endParaRPr lang="ru-RU" sz="1600">
                        <a:latin typeface="Times New Roman"/>
                        <a:ea typeface="Times New Roman"/>
                        <a:cs typeface="Times New Roman"/>
                      </a:endParaRPr>
                    </a:p>
                  </a:txBody>
                  <a:tcPr marL="68580" marR="68580" marT="0" marB="0"/>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latin typeface="Arial"/>
                          <a:ea typeface="Times New Roman"/>
                          <a:cs typeface="Times New Roman"/>
                        </a:rPr>
                        <a:t>Підручники, кодекси</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CYR"/>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a:ea typeface="Times New Roman"/>
                          <a:cs typeface="Times New Roman"/>
                        </a:rPr>
                        <a:t> </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a:ea typeface="Times New Roman"/>
                          <a:cs typeface="Times New Roman"/>
                        </a:rPr>
                        <a:t>4101,82</a:t>
                      </a:r>
                      <a:endParaRPr lang="ru-RU" sz="1600">
                        <a:latin typeface="Times New Roman"/>
                        <a:ea typeface="Times New Roman"/>
                        <a:cs typeface="Times New Roman"/>
                      </a:endParaRPr>
                    </a:p>
                  </a:txBody>
                  <a:tcPr marL="68580" marR="68580" marT="0" marB="0"/>
                </a:tc>
              </a:tr>
              <a:tr h="370840">
                <a:tc>
                  <a:txBody>
                    <a:bodyPr/>
                    <a:lstStyle/>
                    <a:p>
                      <a:pPr algn="ctr">
                        <a:spcAft>
                          <a:spcPts val="0"/>
                        </a:spcAft>
                      </a:pPr>
                      <a:r>
                        <a:rPr lang="ru-RU" sz="1600">
                          <a:solidFill>
                            <a:srgbClr val="000000"/>
                          </a:solidFill>
                          <a:latin typeface="Calibri"/>
                          <a:ea typeface="Times New Roman"/>
                          <a:cs typeface="Times New Roman"/>
                        </a:rPr>
                        <a:t>4</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b="1" i="1">
                          <a:latin typeface="Arial"/>
                          <a:ea typeface="Times New Roman"/>
                          <a:cs typeface="Times New Roman"/>
                        </a:rPr>
                        <a:t>Інші матеріальні цінності:</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CYR"/>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a:ea typeface="Times New Roman"/>
                          <a:cs typeface="Times New Roman"/>
                        </a:rPr>
                        <a:t> </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a:ea typeface="Times New Roman"/>
                          <a:cs typeface="Times New Roman"/>
                        </a:rPr>
                        <a:t> </a:t>
                      </a:r>
                      <a:endParaRPr lang="ru-RU" sz="1600">
                        <a:latin typeface="Times New Roman"/>
                        <a:ea typeface="Times New Roman"/>
                        <a:cs typeface="Times New Roman"/>
                      </a:endParaRPr>
                    </a:p>
                  </a:txBody>
                  <a:tcPr marL="68580" marR="68580" marT="0" marB="0"/>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Матеріали на ремонт стільців</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2550,00</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latin typeface="Arial"/>
                          <a:ea typeface="Times New Roman"/>
                          <a:cs typeface="Times New Roman"/>
                        </a:rPr>
                        <a:t>Інші матеріали для ремонтних робіт</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CYR"/>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a:ea typeface="Times New Roman"/>
                          <a:cs typeface="Times New Roman"/>
                        </a:rPr>
                        <a:t> </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latin typeface="Arial"/>
                          <a:ea typeface="Times New Roman"/>
                          <a:cs typeface="Times New Roman"/>
                        </a:rPr>
                        <a:t>1069,50</a:t>
                      </a:r>
                      <a:endParaRPr lang="ru-RU" sz="1600">
                        <a:latin typeface="Times New Roman"/>
                        <a:ea typeface="Times New Roman"/>
                        <a:cs typeface="Times New Roman"/>
                      </a:endParaRPr>
                    </a:p>
                  </a:txBody>
                  <a:tcPr marL="68580" marR="68580" marT="0" marB="0"/>
                </a:tc>
              </a:tr>
              <a:tr h="370840">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latin typeface="Arial"/>
                          <a:ea typeface="Times New Roman"/>
                          <a:cs typeface="Times New Roman"/>
                        </a:rPr>
                        <a:t>Соняшник</a:t>
                      </a:r>
                      <a:endParaRPr lang="ru-RU" sz="1600">
                        <a:latin typeface="Times New Roman"/>
                        <a:ea typeface="Times New Roman"/>
                        <a:cs typeface="Times New Roman"/>
                      </a:endParaRPr>
                    </a:p>
                  </a:txBody>
                  <a:tcPr marL="68580" marR="68580" marT="0" marB="0"/>
                </a:tc>
                <a:tc>
                  <a:txBody>
                    <a:bodyPr/>
                    <a:lstStyle/>
                    <a:p>
                      <a:pPr algn="ctr">
                        <a:spcAft>
                          <a:spcPts val="0"/>
                        </a:spcAft>
                      </a:pPr>
                      <a:r>
                        <a:rPr lang="ru-RU" sz="1600">
                          <a:solidFill>
                            <a:srgbClr val="000000"/>
                          </a:solidFill>
                          <a:latin typeface="Calibri"/>
                          <a:ea typeface="Times New Roman"/>
                          <a:cs typeface="Times New Roman"/>
                        </a:rPr>
                        <a:t>кг</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600</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cs typeface="Times New Roman"/>
                        </a:rPr>
                        <a:t>4200,00</a:t>
                      </a:r>
                      <a:endParaRPr lang="ru-RU" sz="1600" dirty="0">
                        <a:latin typeface="Times New Roman"/>
                        <a:ea typeface="Times New Roman"/>
                        <a:cs typeface="Times New Roman"/>
                      </a:endParaRPr>
                    </a:p>
                  </a:txBody>
                  <a:tcPr marL="68580" marR="68580" marT="0" marB="0" anchor="b"/>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38</a:t>
            </a:fld>
            <a:endParaRPr lang="ru-RU"/>
          </a:p>
        </p:txBody>
      </p:sp>
    </p:spTree>
  </p:cSld>
  <p:clrMapOvr>
    <a:masterClrMapping/>
  </p:clrMapOvr>
  <p:transition spd="slow">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Благодійна</a:t>
            </a:r>
            <a:r>
              <a:rPr lang="ru-RU" dirty="0" smtClean="0"/>
              <a:t> </a:t>
            </a:r>
            <a:r>
              <a:rPr lang="ru-RU" dirty="0" err="1" smtClean="0"/>
              <a:t>допомога</a:t>
            </a:r>
            <a:r>
              <a:rPr lang="ru-RU" dirty="0" smtClean="0"/>
              <a:t> в </a:t>
            </a:r>
            <a:r>
              <a:rPr lang="ru-RU" dirty="0" err="1" smtClean="0"/>
              <a:t>натуральній</a:t>
            </a:r>
            <a:r>
              <a:rPr lang="ru-RU" dirty="0" smtClean="0"/>
              <a:t> </a:t>
            </a:r>
            <a:r>
              <a:rPr lang="ru-RU" dirty="0" err="1" smtClean="0"/>
              <a:t>формі</a:t>
            </a:r>
            <a:r>
              <a:rPr lang="ru-RU" dirty="0" smtClean="0"/>
              <a:t> </a:t>
            </a:r>
            <a:r>
              <a:rPr lang="ru-RU" dirty="0" err="1" smtClean="0"/>
              <a:t>отримана</a:t>
            </a:r>
            <a:r>
              <a:rPr lang="ru-RU" dirty="0" smtClean="0"/>
              <a:t> </a:t>
            </a:r>
            <a:r>
              <a:rPr lang="ru-RU" dirty="0" smtClean="0"/>
              <a:t>у </a:t>
            </a:r>
            <a:r>
              <a:rPr lang="ru-RU" dirty="0" smtClean="0"/>
              <a:t>2017/2018 н.р.</a:t>
            </a:r>
            <a:endParaRPr lang="ru-RU" dirty="0"/>
          </a:p>
        </p:txBody>
      </p:sp>
      <p:graphicFrame>
        <p:nvGraphicFramePr>
          <p:cNvPr id="4" name="Содержимое 3"/>
          <p:cNvGraphicFramePr>
            <a:graphicFrameLocks noGrp="1"/>
          </p:cNvGraphicFramePr>
          <p:nvPr>
            <p:ph sz="quarter" idx="1"/>
          </p:nvPr>
        </p:nvGraphicFramePr>
        <p:xfrm>
          <a:off x="612775" y="1600200"/>
          <a:ext cx="8153400" cy="1483360"/>
        </p:xfrm>
        <a:graphic>
          <a:graphicData uri="http://schemas.openxmlformats.org/drawingml/2006/table">
            <a:tbl>
              <a:tblPr firstRow="1" bandRow="1">
                <a:tableStyleId>{5C22544A-7EE6-4342-B048-85BDC9FD1C3A}</a:tableStyleId>
              </a:tblPr>
              <a:tblGrid>
                <a:gridCol w="815953"/>
                <a:gridCol w="2445407"/>
                <a:gridCol w="1630680"/>
                <a:gridCol w="1630680"/>
                <a:gridCol w="1630680"/>
              </a:tblGrid>
              <a:tr h="370840">
                <a:tc>
                  <a:txBody>
                    <a:bodyPr/>
                    <a:lstStyle/>
                    <a:p>
                      <a:pPr>
                        <a:spcAft>
                          <a:spcPts val="0"/>
                        </a:spcAft>
                      </a:pPr>
                      <a:r>
                        <a:rPr lang="ru-RU" sz="1600" i="1" dirty="0">
                          <a:latin typeface="Arial CYR"/>
                          <a:ea typeface="Times New Roman"/>
                          <a:cs typeface="Times New Roman"/>
                        </a:rPr>
                        <a:t>№ </a:t>
                      </a:r>
                      <a:r>
                        <a:rPr lang="ru-RU" sz="1600" i="1" dirty="0" err="1">
                          <a:latin typeface="Arial CYR"/>
                          <a:ea typeface="Times New Roman"/>
                          <a:cs typeface="Times New Roman"/>
                        </a:rPr>
                        <a:t>з</a:t>
                      </a:r>
                      <a:r>
                        <a:rPr lang="ru-RU" sz="1600" i="1" dirty="0">
                          <a:latin typeface="Arial CYR"/>
                          <a:ea typeface="Times New Roman"/>
                          <a:cs typeface="Times New Roman"/>
                        </a:rPr>
                        <a:t>/</a:t>
                      </a:r>
                      <a:r>
                        <a:rPr lang="ru-RU" sz="1600" i="1" dirty="0" err="1">
                          <a:latin typeface="Arial CYR"/>
                          <a:ea typeface="Times New Roman"/>
                          <a:cs typeface="Times New Roman"/>
                        </a:rPr>
                        <a:t>п</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a:latin typeface="Arial CYR"/>
                          <a:ea typeface="Times New Roman"/>
                          <a:cs typeface="Times New Roman"/>
                        </a:rPr>
                        <a:t>Назва</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i="1" dirty="0" err="1">
                          <a:latin typeface="Arial CYR"/>
                          <a:ea typeface="Times New Roman"/>
                          <a:cs typeface="Times New Roman"/>
                        </a:rPr>
                        <a:t>Од.вим</a:t>
                      </a:r>
                      <a:r>
                        <a:rPr lang="ru-RU" sz="1600" i="1" dirty="0">
                          <a:latin typeface="Arial CYR"/>
                          <a:ea typeface="Times New Roman"/>
                          <a:cs typeface="Times New Roman"/>
                        </a:rPr>
                        <a:t>.</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dirty="0" err="1">
                          <a:latin typeface="Arial CYR"/>
                          <a:ea typeface="Times New Roman"/>
                          <a:cs typeface="Times New Roman"/>
                        </a:rPr>
                        <a:t>К-сть</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i="1">
                          <a:latin typeface="Arial CYR"/>
                          <a:ea typeface="Times New Roman"/>
                          <a:cs typeface="Times New Roman"/>
                        </a:rPr>
                        <a:t>Сума, грн.</a:t>
                      </a:r>
                      <a:endParaRPr lang="ru-RU" sz="160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dirty="0">
                          <a:solidFill>
                            <a:srgbClr val="000000"/>
                          </a:solidFill>
                          <a:latin typeface="Calibri"/>
                          <a:ea typeface="Times New Roman"/>
                          <a:cs typeface="Times New Roman"/>
                        </a:rPr>
                        <a:t>5</a:t>
                      </a:r>
                      <a:endParaRPr lang="ru-RU" sz="1600" dirty="0">
                        <a:latin typeface="Times New Roman"/>
                        <a:ea typeface="Times New Roman"/>
                        <a:cs typeface="Times New Roman"/>
                      </a:endParaRPr>
                    </a:p>
                  </a:txBody>
                  <a:tcPr marL="68580" marR="68580" marT="0" marB="0" anchor="b"/>
                </a:tc>
                <a:tc>
                  <a:txBody>
                    <a:bodyPr/>
                    <a:lstStyle/>
                    <a:p>
                      <a:pPr>
                        <a:spcAft>
                          <a:spcPts val="0"/>
                        </a:spcAft>
                      </a:pPr>
                      <a:r>
                        <a:rPr lang="ru-RU" sz="1600" b="1" i="1">
                          <a:latin typeface="Arial CYR"/>
                          <a:ea typeface="Times New Roman"/>
                          <a:cs typeface="Times New Roman"/>
                        </a:rPr>
                        <a:t>Продукти харчування</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cs typeface="Times New Roman"/>
                        </a:rPr>
                        <a:t>477,00</a:t>
                      </a:r>
                      <a:endParaRPr lang="ru-RU" sz="1600" dirty="0">
                        <a:latin typeface="Times New Roman"/>
                        <a:ea typeface="Times New Roman"/>
                        <a:cs typeface="Times New Roman"/>
                      </a:endParaRPr>
                    </a:p>
                  </a:txBody>
                  <a:tcPr marL="68580" marR="68580" marT="0" marB="0" anchor="b"/>
                </a:tc>
              </a:tr>
              <a:tr h="370840">
                <a:tc>
                  <a:txBody>
                    <a:bodyPr/>
                    <a:lstStyle/>
                    <a:p>
                      <a:pPr algn="ctr">
                        <a:spcAft>
                          <a:spcPts val="0"/>
                        </a:spcAft>
                      </a:pPr>
                      <a:r>
                        <a:rPr lang="ru-RU" sz="1600">
                          <a:solidFill>
                            <a:srgbClr val="000000"/>
                          </a:solidFill>
                          <a:latin typeface="Calibri"/>
                          <a:ea typeface="Times New Roman"/>
                          <a:cs typeface="Times New Roman"/>
                        </a:rPr>
                        <a:t>6</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b="1" i="1">
                          <a:latin typeface="Arial CYR"/>
                          <a:ea typeface="Times New Roman"/>
                          <a:cs typeface="Times New Roman"/>
                        </a:rPr>
                        <a:t>ПММ</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cs typeface="Times New Roman"/>
                        </a:rPr>
                        <a:t> </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a:solidFill>
                            <a:srgbClr val="000000"/>
                          </a:solidFill>
                          <a:latin typeface="Calibri"/>
                          <a:ea typeface="Times New Roman"/>
                          <a:cs typeface="Times New Roman"/>
                        </a:rPr>
                        <a:t>164259,48</a:t>
                      </a:r>
                      <a:endParaRPr lang="ru-RU" sz="1600">
                        <a:latin typeface="Times New Roman"/>
                        <a:ea typeface="Times New Roman"/>
                        <a:cs typeface="Times New Roman"/>
                      </a:endParaRPr>
                    </a:p>
                  </a:txBody>
                  <a:tcPr marL="68580" marR="68580" marT="0" marB="0" anchor="b"/>
                </a:tc>
              </a:tr>
              <a:tr h="370840">
                <a:tc>
                  <a:txBody>
                    <a:bodyPr/>
                    <a:lstStyle/>
                    <a:p>
                      <a:pPr>
                        <a:spcAft>
                          <a:spcPts val="0"/>
                        </a:spcAft>
                      </a:pPr>
                      <a:r>
                        <a:rPr lang="ru-RU" sz="1600">
                          <a:solidFill>
                            <a:srgbClr val="000000"/>
                          </a:solidFill>
                          <a:latin typeface="Calibri"/>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spcAft>
                          <a:spcPts val="0"/>
                        </a:spcAft>
                      </a:pPr>
                      <a:r>
                        <a:rPr lang="ru-RU" sz="1600" b="1" i="1">
                          <a:latin typeface="Arial CYR"/>
                          <a:ea typeface="Times New Roman"/>
                          <a:cs typeface="Times New Roman"/>
                        </a:rPr>
                        <a:t>Разом</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a:latin typeface="Arial CYR"/>
                          <a:ea typeface="Times New Roman"/>
                          <a:cs typeface="Times New Roman"/>
                        </a:rPr>
                        <a:t> </a:t>
                      </a:r>
                      <a:endParaRPr lang="ru-RU" sz="1600">
                        <a:latin typeface="Times New Roman"/>
                        <a:ea typeface="Times New Roman"/>
                        <a:cs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cs typeface="Times New Roman"/>
                        </a:rPr>
                        <a:t> </a:t>
                      </a:r>
                      <a:endParaRPr lang="ru-RU" sz="1600" dirty="0">
                        <a:latin typeface="Times New Roman"/>
                        <a:ea typeface="Times New Roman"/>
                        <a:cs typeface="Times New Roman"/>
                      </a:endParaRPr>
                    </a:p>
                  </a:txBody>
                  <a:tcPr marL="68580" marR="68580" marT="0" marB="0" anchor="b"/>
                </a:tc>
                <a:tc>
                  <a:txBody>
                    <a:bodyPr/>
                    <a:lstStyle/>
                    <a:p>
                      <a:pPr algn="ctr">
                        <a:spcAft>
                          <a:spcPts val="0"/>
                        </a:spcAft>
                      </a:pPr>
                      <a:r>
                        <a:rPr lang="ru-RU" sz="1600" dirty="0">
                          <a:solidFill>
                            <a:srgbClr val="000000"/>
                          </a:solidFill>
                          <a:latin typeface="Calibri"/>
                          <a:ea typeface="Times New Roman"/>
                          <a:cs typeface="Times New Roman"/>
                        </a:rPr>
                        <a:t>229142,01</a:t>
                      </a:r>
                      <a:endParaRPr lang="ru-RU" sz="1600" dirty="0">
                        <a:latin typeface="Times New Roman"/>
                        <a:ea typeface="Times New Roman"/>
                        <a:cs typeface="Times New Roman"/>
                      </a:endParaRPr>
                    </a:p>
                  </a:txBody>
                  <a:tcPr marL="68580" marR="68580" marT="0" marB="0" anchor="b"/>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39</a:t>
            </a:fld>
            <a:endParaRPr lang="ru-RU"/>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2128830"/>
          </a:xfrm>
        </p:spPr>
        <p:txBody>
          <a:bodyPr>
            <a:noAutofit/>
          </a:bodyPr>
          <a:lstStyle/>
          <a:p>
            <a:r>
              <a:rPr lang="uk-UA" sz="4000" dirty="0" smtClean="0"/>
              <a:t/>
            </a:r>
            <a:br>
              <a:rPr lang="uk-UA" sz="4000" dirty="0" smtClean="0"/>
            </a:br>
            <a:r>
              <a:rPr lang="uk-UA" sz="4000" dirty="0" smtClean="0"/>
              <a:t>Випуск та працевлаштування</a:t>
            </a:r>
            <a:r>
              <a:rPr lang="uk-UA" sz="3200" dirty="0" smtClean="0"/>
              <a:t/>
            </a:r>
            <a:br>
              <a:rPr lang="uk-UA" sz="3200" dirty="0" smtClean="0"/>
            </a:br>
            <a:r>
              <a:rPr lang="uk-UA" sz="3200" dirty="0" smtClean="0"/>
              <a:t/>
            </a:r>
            <a:br>
              <a:rPr lang="uk-UA" sz="3200" dirty="0" smtClean="0"/>
            </a:br>
            <a:r>
              <a:rPr lang="uk-UA" sz="3200" dirty="0" smtClean="0"/>
              <a:t>Підготовлено і буде </a:t>
            </a:r>
            <a:r>
              <a:rPr lang="uk-UA" sz="3200" dirty="0" err="1" smtClean="0"/>
              <a:t>працевлаштовано</a:t>
            </a:r>
            <a:r>
              <a:rPr lang="uk-UA" sz="3200" dirty="0" smtClean="0"/>
              <a:t>, </a:t>
            </a:r>
            <a:br>
              <a:rPr lang="uk-UA" sz="3200" dirty="0" smtClean="0"/>
            </a:br>
            <a:r>
              <a:rPr lang="uk-UA" sz="3200" dirty="0" smtClean="0"/>
              <a:t>згідно багатосторонніх договорів 87 осіб, із них:</a:t>
            </a:r>
            <a:endParaRPr lang="ru-RU" sz="3200" dirty="0"/>
          </a:p>
        </p:txBody>
      </p:sp>
      <p:sp>
        <p:nvSpPr>
          <p:cNvPr id="3" name="Содержимое 2"/>
          <p:cNvSpPr>
            <a:spLocks noGrp="1"/>
          </p:cNvSpPr>
          <p:nvPr>
            <p:ph sz="quarter" idx="1"/>
          </p:nvPr>
        </p:nvSpPr>
        <p:spPr>
          <a:xfrm>
            <a:off x="612648" y="2786058"/>
            <a:ext cx="8153400" cy="3714776"/>
          </a:xfrm>
        </p:spPr>
        <p:txBody>
          <a:bodyPr>
            <a:normAutofit/>
          </a:bodyPr>
          <a:lstStyle/>
          <a:p>
            <a:r>
              <a:rPr lang="uk-UA" sz="3100" dirty="0" smtClean="0"/>
              <a:t>кваліфікованих робітників –54 особи, молодших спеціалістів – 26 осіб;</a:t>
            </a:r>
            <a:endParaRPr lang="ru-RU" sz="2700" dirty="0" smtClean="0"/>
          </a:p>
          <a:p>
            <a:r>
              <a:rPr lang="uk-UA" sz="3100" dirty="0" smtClean="0"/>
              <a:t>здобули робітничу кваліфікацію – 7 осіб (достроковий випуск);</a:t>
            </a:r>
            <a:endParaRPr lang="ru-RU" sz="2700" dirty="0" smtClean="0"/>
          </a:p>
          <a:p>
            <a:r>
              <a:rPr lang="uk-UA" sz="3100" dirty="0" smtClean="0"/>
              <a:t>здобули інтегровані професії – 39 осіб.</a:t>
            </a:r>
            <a:endParaRPr lang="ru-RU" sz="2700" dirty="0" smtClean="0"/>
          </a:p>
          <a:p>
            <a:r>
              <a:rPr lang="uk-UA" sz="3200" dirty="0" smtClean="0"/>
              <a:t>одночасно здобули повну загальну середню освіту–15 випускників</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a:t>
            </a:fld>
            <a:endParaRPr lang="ru-RU"/>
          </a:p>
        </p:txBody>
      </p:sp>
    </p:spTree>
  </p:cSld>
  <p:clrMapOvr>
    <a:masterClrMapping/>
  </p:clrMapOvr>
  <p:transition spd="slow">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Робота з кадрами </a:t>
            </a:r>
            <a:endParaRPr lang="ru-RU" dirty="0"/>
          </a:p>
        </p:txBody>
      </p:sp>
      <p:sp>
        <p:nvSpPr>
          <p:cNvPr id="3" name="Содержимое 2"/>
          <p:cNvSpPr>
            <a:spLocks noGrp="1"/>
          </p:cNvSpPr>
          <p:nvPr>
            <p:ph sz="quarter" idx="1"/>
          </p:nvPr>
        </p:nvSpPr>
        <p:spPr/>
        <p:txBody>
          <a:bodyPr>
            <a:normAutofit fontScale="92500"/>
          </a:bodyPr>
          <a:lstStyle/>
          <a:p>
            <a:r>
              <a:rPr lang="uk-UA" dirty="0" smtClean="0"/>
              <a:t>Станом на 01.09.2017 року в Центрі було 90 працівників (із них 4 перебували у відпустці по догляду за дитиною). Станом на 20.06.2018 року  в нас 91,4 штатних одиниць, фактично працівників                  87 осіб (із них 3 у відпустці по догляду за дитиною).</a:t>
            </a:r>
            <a:endParaRPr lang="ru-RU" dirty="0" smtClean="0"/>
          </a:p>
          <a:p>
            <a:r>
              <a:rPr lang="uk-UA" dirty="0" smtClean="0"/>
              <a:t>Протягом навчального року звільнилось за власним бажанням 7 працівників, із них педагогічних працівників 2 особи. Прийнято на роботу 6-ть осіб, із них педагогічних працівників –3 особи.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40</a:t>
            </a:fld>
            <a:endParaRPr lang="ru-RU"/>
          </a:p>
        </p:txBody>
      </p:sp>
    </p:spTree>
  </p:cSld>
  <p:clrMapOvr>
    <a:masterClrMapping/>
  </p:clrMapOvr>
  <p:transition spd="slow">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Якісний склад педагогічних працівників</a:t>
            </a:r>
            <a:endParaRPr lang="ru-RU" dirty="0"/>
          </a:p>
        </p:txBody>
      </p:sp>
      <p:sp>
        <p:nvSpPr>
          <p:cNvPr id="3" name="Содержимое 2"/>
          <p:cNvSpPr>
            <a:spLocks noGrp="1"/>
          </p:cNvSpPr>
          <p:nvPr>
            <p:ph sz="quarter" idx="1"/>
          </p:nvPr>
        </p:nvSpPr>
        <p:spPr/>
        <p:txBody>
          <a:bodyPr>
            <a:normAutofit lnSpcReduction="10000"/>
          </a:bodyPr>
          <a:lstStyle/>
          <a:p>
            <a:r>
              <a:rPr lang="uk-UA" dirty="0" smtClean="0"/>
              <a:t>Протягом звітного періоду навчально-виховний процес Центру забезпечувало 36 педагогічних працівників (станом на 20.06.2018), з яких 3 викладачі мають педагогічне звання «Викладач-методист»; 2 – «Старший викладач»; 6 майстрів виробничого навчання мають педагогічне звання  «Майстер виробничого навчання І категорії»; 1 – «Майстер виробничого навчання ІІ категорії»;  13 викладачів та методист мають кваліфікаційну категорію «Спеціаліст вищої категорії».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41</a:t>
            </a:fld>
            <a:endParaRPr lang="ru-RU"/>
          </a:p>
        </p:txBody>
      </p:sp>
    </p:spTree>
  </p:cSld>
  <p:clrMapOvr>
    <a:masterClrMapping/>
  </p:clrMapOvr>
  <p:transition spd="slow">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Методична робота </a:t>
            </a:r>
            <a:endParaRPr lang="ru-RU" dirty="0"/>
          </a:p>
        </p:txBody>
      </p:sp>
      <p:sp>
        <p:nvSpPr>
          <p:cNvPr id="3" name="Содержимое 2"/>
          <p:cNvSpPr>
            <a:spLocks noGrp="1"/>
          </p:cNvSpPr>
          <p:nvPr>
            <p:ph sz="quarter" idx="1"/>
          </p:nvPr>
        </p:nvSpPr>
        <p:spPr/>
        <p:txBody>
          <a:bodyPr/>
          <a:lstStyle/>
          <a:p>
            <a:r>
              <a:rPr lang="uk-UA" dirty="0" smtClean="0"/>
              <a:t>У Центрі працювало 5 методичних комісій (3 – ПТЦ, 1 – </a:t>
            </a:r>
            <a:r>
              <a:rPr lang="uk-UA" dirty="0" err="1" smtClean="0"/>
              <a:t>ЗОЦ</a:t>
            </a:r>
            <a:r>
              <a:rPr lang="uk-UA" dirty="0" smtClean="0"/>
              <a:t> та 1 – з виховної роботи), якими проведено понад 50 засідань. </a:t>
            </a:r>
            <a:endParaRPr lang="ru-RU" dirty="0" smtClean="0"/>
          </a:p>
          <a:p>
            <a:r>
              <a:rPr lang="uk-UA" dirty="0" smtClean="0"/>
              <a:t>Також працювало 6 шкіл передового педагогічного досвіду, які налічували 26 педагогічних працівників.</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42</a:t>
            </a:fld>
            <a:endParaRPr lang="ru-RU"/>
          </a:p>
        </p:txBody>
      </p:sp>
    </p:spTree>
  </p:cSld>
  <p:clrMapOvr>
    <a:masterClrMapping/>
  </p:clrMapOvr>
  <p:transition spd="slow">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Результати атестації </a:t>
            </a:r>
            <a:endParaRPr lang="ru-RU" dirty="0"/>
          </a:p>
        </p:txBody>
      </p:sp>
      <p:sp>
        <p:nvSpPr>
          <p:cNvPr id="3" name="Содержимое 2"/>
          <p:cNvSpPr>
            <a:spLocks noGrp="1"/>
          </p:cNvSpPr>
          <p:nvPr>
            <p:ph sz="quarter" idx="1"/>
          </p:nvPr>
        </p:nvSpPr>
        <p:spPr/>
        <p:txBody>
          <a:bodyPr/>
          <a:lstStyle/>
          <a:p>
            <a:r>
              <a:rPr lang="uk-UA" dirty="0" smtClean="0"/>
              <a:t>У 2018 році </a:t>
            </a:r>
            <a:r>
              <a:rPr lang="uk-UA" dirty="0" err="1" smtClean="0"/>
              <a:t>проатестовано</a:t>
            </a:r>
            <a:r>
              <a:rPr lang="uk-UA" dirty="0" smtClean="0"/>
              <a:t> 6 педагогічних працівників. </a:t>
            </a:r>
          </a:p>
          <a:p>
            <a:r>
              <a:rPr lang="uk-UA" dirty="0" smtClean="0"/>
              <a:t>Результати: 4 викладачі атестовані на відповідність раніше присвоєній кваліфікаційній категорії «Спеціаліст вищої категорії»,                                1 викладач підтвердив педагогічне звання «Викладач-методист», 2 майстри виробничого навчання підвищили тарифний розряд.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43</a:t>
            </a:fld>
            <a:endParaRPr lang="ru-RU"/>
          </a:p>
        </p:txBody>
      </p:sp>
    </p:spTree>
  </p:cSld>
  <p:clrMapOvr>
    <a:masterClrMapping/>
  </p:clrMapOvr>
  <p:transition spd="slow">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Заохочення працівників </a:t>
            </a:r>
            <a:endParaRPr lang="ru-RU" dirty="0"/>
          </a:p>
        </p:txBody>
      </p:sp>
      <p:sp>
        <p:nvSpPr>
          <p:cNvPr id="3" name="Содержимое 2"/>
          <p:cNvSpPr>
            <a:spLocks noGrp="1"/>
          </p:cNvSpPr>
          <p:nvPr>
            <p:ph sz="quarter" idx="1"/>
          </p:nvPr>
        </p:nvSpPr>
        <p:spPr/>
        <p:txBody>
          <a:bodyPr/>
          <a:lstStyle/>
          <a:p>
            <a:r>
              <a:rPr lang="uk-UA" dirty="0" smtClean="0"/>
              <a:t>Нагороджені грамотами різного рівня всього 26 осіб.</a:t>
            </a:r>
            <a:endParaRPr lang="ru-RU" dirty="0" smtClean="0"/>
          </a:p>
          <a:p>
            <a:r>
              <a:rPr lang="uk-UA" dirty="0" smtClean="0"/>
              <a:t>Оголошено подяки 12  працівникам Центру.</a:t>
            </a:r>
            <a:endParaRPr lang="ru-RU" dirty="0" smtClean="0"/>
          </a:p>
          <a:p>
            <a:r>
              <a:rPr lang="uk-UA" dirty="0" smtClean="0"/>
              <a:t>Притягнуто до дисциплінарної відповідальності 1 працівника, йому оголошено догану.</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44</a:t>
            </a:fld>
            <a:endParaRPr lang="ru-RU"/>
          </a:p>
        </p:txBody>
      </p:sp>
    </p:spTree>
  </p:cSld>
  <p:clrMapOvr>
    <a:masterClrMapping/>
  </p:clrMapOvr>
  <p:transition spd="slow">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Заохочення працівників</a:t>
            </a:r>
            <a:endParaRPr lang="ru-RU" dirty="0"/>
          </a:p>
        </p:txBody>
      </p:sp>
      <p:sp>
        <p:nvSpPr>
          <p:cNvPr id="3" name="Содержимое 2"/>
          <p:cNvSpPr>
            <a:spLocks noGrp="1"/>
          </p:cNvSpPr>
          <p:nvPr>
            <p:ph sz="quarter" idx="1"/>
          </p:nvPr>
        </p:nvSpPr>
        <p:spPr/>
        <p:txBody>
          <a:bodyPr/>
          <a:lstStyle/>
          <a:p>
            <a:r>
              <a:rPr lang="uk-UA" dirty="0" smtClean="0"/>
              <a:t>За результатами роботи протягом навчального року, за погодженням із профспілковим комітетом, згідно Положення про преміювання працівників  Центру, було премійовано 89  працівників на загальну суму   61718 грн. із них за рахунок спеціального фонду 26 осіб на загальну суму 50033 грн.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45</a:t>
            </a:fld>
            <a:endParaRPr lang="ru-RU"/>
          </a:p>
        </p:txBody>
      </p:sp>
    </p:spTree>
  </p:cSld>
  <p:clrMapOvr>
    <a:masterClrMapping/>
  </p:clrMapOvr>
  <p:transition spd="slow">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Контроль за освітнім процесом</a:t>
            </a:r>
            <a:endParaRPr lang="ru-RU" dirty="0"/>
          </a:p>
        </p:txBody>
      </p:sp>
      <p:sp>
        <p:nvSpPr>
          <p:cNvPr id="3" name="Содержимое 2"/>
          <p:cNvSpPr>
            <a:spLocks noGrp="1"/>
          </p:cNvSpPr>
          <p:nvPr>
            <p:ph sz="quarter" idx="1"/>
          </p:nvPr>
        </p:nvSpPr>
        <p:spPr/>
        <p:txBody>
          <a:bodyPr>
            <a:normAutofit lnSpcReduction="10000"/>
          </a:bodyPr>
          <a:lstStyle/>
          <a:p>
            <a:r>
              <a:rPr lang="uk-UA" dirty="0" smtClean="0"/>
              <a:t>Всього педагогічними працівниками Центру здійснено 281 </a:t>
            </a:r>
            <a:r>
              <a:rPr lang="uk-UA" dirty="0" err="1" smtClean="0"/>
              <a:t>взаємовідвідувань</a:t>
            </a:r>
            <a:r>
              <a:rPr lang="uk-UA" dirty="0" smtClean="0"/>
              <a:t> уроків та виховних заходів. З метою вивчення досвіду, надання методичної допомоги та проведення контролю  навчально-виховної роботи адміністрацією </a:t>
            </a:r>
            <a:r>
              <a:rPr lang="uk-UA" dirty="0" err="1" smtClean="0"/>
              <a:t>відвідано</a:t>
            </a:r>
            <a:r>
              <a:rPr lang="uk-UA" dirty="0" smtClean="0"/>
              <a:t> 167 уроків та виховних заходів: директором –21, заступником директора з НВР – 33, заступником директора з </a:t>
            </a:r>
            <a:r>
              <a:rPr lang="uk-UA" dirty="0" err="1" smtClean="0"/>
              <a:t>НВхР</a:t>
            </a:r>
            <a:r>
              <a:rPr lang="uk-UA" dirty="0" smtClean="0"/>
              <a:t> –33, старшим майстром –25 та методистом –55.</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46</a:t>
            </a:fld>
            <a:endParaRPr lang="ru-RU"/>
          </a:p>
        </p:txBody>
      </p:sp>
    </p:spTree>
  </p:cSld>
  <p:clrMapOvr>
    <a:masterClrMapping/>
  </p:clrMapOvr>
  <p:transition spd="slow">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271574"/>
          </a:xfrm>
        </p:spPr>
        <p:txBody>
          <a:bodyPr>
            <a:normAutofit fontScale="90000"/>
          </a:bodyPr>
          <a:lstStyle/>
          <a:p>
            <a:r>
              <a:rPr lang="uk-UA" sz="3600" dirty="0" smtClean="0"/>
              <a:t>Розпорядчі та інші </a:t>
            </a:r>
            <a:r>
              <a:rPr lang="uk-UA" sz="3600" dirty="0" smtClean="0"/>
              <a:t>документи: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a:bodyPr>
          <a:lstStyle/>
          <a:p>
            <a:pPr lvl="0"/>
            <a:r>
              <a:rPr lang="uk-UA" dirty="0" smtClean="0"/>
              <a:t>видано наказів з основної діяльності – 328.</a:t>
            </a:r>
            <a:endParaRPr lang="ru-RU" dirty="0" smtClean="0"/>
          </a:p>
          <a:p>
            <a:pPr lvl="1"/>
            <a:r>
              <a:rPr lang="uk-UA" dirty="0" smtClean="0"/>
              <a:t>І семестрі  - 138;</a:t>
            </a:r>
            <a:endParaRPr lang="ru-RU" dirty="0" smtClean="0"/>
          </a:p>
          <a:p>
            <a:pPr lvl="1"/>
            <a:r>
              <a:rPr lang="uk-UA" dirty="0" smtClean="0"/>
              <a:t>ІІ семестрі – 190.</a:t>
            </a:r>
            <a:endParaRPr lang="ru-RU" dirty="0" smtClean="0"/>
          </a:p>
          <a:p>
            <a:pPr lvl="0"/>
            <a:r>
              <a:rPr lang="uk-UA" dirty="0" smtClean="0"/>
              <a:t>видано наказів по навчальній частині – 25.</a:t>
            </a:r>
            <a:endParaRPr lang="ru-RU" dirty="0" smtClean="0"/>
          </a:p>
          <a:p>
            <a:pPr lvl="1"/>
            <a:r>
              <a:rPr lang="uk-UA" dirty="0" smtClean="0"/>
              <a:t>І семестрі  - 11;</a:t>
            </a:r>
            <a:endParaRPr lang="ru-RU" dirty="0" smtClean="0"/>
          </a:p>
          <a:p>
            <a:pPr lvl="1"/>
            <a:r>
              <a:rPr lang="uk-UA" dirty="0" smtClean="0"/>
              <a:t>ІІ семестрі – 14.</a:t>
            </a:r>
            <a:endParaRPr lang="ru-RU" dirty="0" smtClean="0"/>
          </a:p>
          <a:p>
            <a:pPr lvl="0"/>
            <a:r>
              <a:rPr lang="uk-UA" dirty="0" smtClean="0"/>
              <a:t>видано наказів по кадрах – 93.</a:t>
            </a:r>
          </a:p>
          <a:p>
            <a:pPr lvl="1"/>
            <a:r>
              <a:rPr lang="uk-UA" dirty="0" smtClean="0"/>
              <a:t>І семестрі  - 46;</a:t>
            </a:r>
            <a:endParaRPr lang="ru-RU" dirty="0" smtClean="0"/>
          </a:p>
          <a:p>
            <a:pPr lvl="1"/>
            <a:r>
              <a:rPr lang="uk-UA" dirty="0" smtClean="0"/>
              <a:t>ІІ семестрі – 47.</a:t>
            </a:r>
            <a:endParaRPr lang="ru-RU" dirty="0" smtClean="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47</a:t>
            </a:fld>
            <a:endParaRPr lang="ru-RU"/>
          </a:p>
        </p:txBody>
      </p:sp>
    </p:spTree>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271574"/>
          </a:xfrm>
        </p:spPr>
        <p:txBody>
          <a:bodyPr>
            <a:normAutofit fontScale="90000"/>
          </a:bodyPr>
          <a:lstStyle/>
          <a:p>
            <a:r>
              <a:rPr lang="uk-UA" sz="3600" dirty="0" smtClean="0"/>
              <a:t>Розпорядчі та інші </a:t>
            </a:r>
            <a:r>
              <a:rPr lang="uk-UA" sz="3600" dirty="0" smtClean="0"/>
              <a:t>документи: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a:bodyPr>
          <a:lstStyle/>
          <a:p>
            <a:pPr lvl="0"/>
            <a:r>
              <a:rPr lang="uk-UA" dirty="0" smtClean="0"/>
              <a:t>видано наказів про відрядження – 73.</a:t>
            </a:r>
            <a:endParaRPr lang="ru-RU" dirty="0" smtClean="0"/>
          </a:p>
          <a:p>
            <a:pPr lvl="1"/>
            <a:r>
              <a:rPr lang="uk-UA" dirty="0" smtClean="0"/>
              <a:t>І семестрі  - 32;</a:t>
            </a:r>
            <a:endParaRPr lang="ru-RU" dirty="0" smtClean="0"/>
          </a:p>
          <a:p>
            <a:pPr lvl="1"/>
            <a:r>
              <a:rPr lang="uk-UA" dirty="0" smtClean="0"/>
              <a:t>ІІ семестрі – 41.</a:t>
            </a:r>
            <a:endParaRPr lang="ru-RU" dirty="0" smtClean="0"/>
          </a:p>
          <a:p>
            <a:pPr lvl="0"/>
            <a:r>
              <a:rPr lang="uk-UA" dirty="0" smtClean="0"/>
              <a:t>видано розпоряджень - 22</a:t>
            </a:r>
            <a:endParaRPr lang="ru-RU" dirty="0" smtClean="0"/>
          </a:p>
          <a:p>
            <a:pPr lvl="1"/>
            <a:r>
              <a:rPr lang="uk-UA" dirty="0" smtClean="0"/>
              <a:t>І семестрі  - 9;</a:t>
            </a:r>
            <a:endParaRPr lang="ru-RU" dirty="0" smtClean="0"/>
          </a:p>
          <a:p>
            <a:pPr lvl="1"/>
            <a:r>
              <a:rPr lang="uk-UA" dirty="0" smtClean="0"/>
              <a:t>ІІ семестрі – 13.</a:t>
            </a:r>
            <a:endParaRPr lang="ru-RU" dirty="0" smtClean="0"/>
          </a:p>
          <a:p>
            <a:pPr lvl="0"/>
            <a:r>
              <a:rPr lang="uk-UA" dirty="0" smtClean="0"/>
              <a:t>підготовлено листів у різні інстанції - 316.</a:t>
            </a:r>
            <a:endParaRPr lang="ru-RU" dirty="0" smtClean="0"/>
          </a:p>
          <a:p>
            <a:pPr lvl="1"/>
            <a:r>
              <a:rPr lang="uk-UA" dirty="0" smtClean="0"/>
              <a:t>І семестрі  - 153;</a:t>
            </a:r>
            <a:endParaRPr lang="ru-RU" dirty="0" smtClean="0"/>
          </a:p>
          <a:p>
            <a:pPr lvl="1"/>
            <a:r>
              <a:rPr lang="uk-UA" dirty="0" smtClean="0"/>
              <a:t>ІІ семестрі – 163.</a:t>
            </a:r>
            <a:endParaRPr lang="ru-RU" dirty="0" smtClean="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48</a:t>
            </a:fld>
            <a:endParaRPr lang="ru-RU"/>
          </a:p>
        </p:txBody>
      </p:sp>
    </p:spTree>
  </p:cSld>
  <p:clrMapOvr>
    <a:masterClrMapping/>
  </p:clrMapOvr>
  <p:transition spd="slow">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271574"/>
          </a:xfrm>
        </p:spPr>
        <p:txBody>
          <a:bodyPr>
            <a:normAutofit fontScale="90000"/>
          </a:bodyPr>
          <a:lstStyle/>
          <a:p>
            <a:r>
              <a:rPr lang="uk-UA" sz="3600" dirty="0" smtClean="0"/>
              <a:t>Розпорядчі та інші </a:t>
            </a:r>
            <a:r>
              <a:rPr lang="uk-UA" sz="3600" dirty="0" smtClean="0"/>
              <a:t>документи: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a:bodyPr>
          <a:lstStyle/>
          <a:p>
            <a:pPr lvl="0"/>
            <a:r>
              <a:rPr lang="uk-UA" dirty="0" smtClean="0"/>
              <a:t>Проведено особистий прийом громадян – 58 осіб.</a:t>
            </a:r>
            <a:endParaRPr lang="ru-RU" dirty="0" smtClean="0"/>
          </a:p>
          <a:p>
            <a:pPr lvl="1"/>
            <a:r>
              <a:rPr lang="uk-UA" dirty="0" smtClean="0"/>
              <a:t>І семестрі  - 38 осіб;</a:t>
            </a:r>
            <a:endParaRPr lang="ru-RU" dirty="0" smtClean="0"/>
          </a:p>
          <a:p>
            <a:pPr lvl="1"/>
            <a:r>
              <a:rPr lang="uk-UA" dirty="0" smtClean="0"/>
              <a:t>ІІ семестрі – 20 осіб.</a:t>
            </a:r>
            <a:endParaRPr lang="ru-RU" dirty="0" smtClean="0"/>
          </a:p>
          <a:p>
            <a:pPr lvl="0"/>
            <a:r>
              <a:rPr lang="uk-UA" dirty="0" smtClean="0"/>
              <a:t>Відряджень службових (директора  Центру) – 7, в тому числі у:.</a:t>
            </a:r>
            <a:endParaRPr lang="ru-RU" dirty="0" smtClean="0"/>
          </a:p>
          <a:p>
            <a:pPr lvl="1"/>
            <a:r>
              <a:rPr lang="uk-UA" dirty="0" smtClean="0"/>
              <a:t>І семестрі  - 5;</a:t>
            </a:r>
            <a:endParaRPr lang="ru-RU" dirty="0" smtClean="0"/>
          </a:p>
          <a:p>
            <a:pPr lvl="1"/>
            <a:r>
              <a:rPr lang="uk-UA" dirty="0" smtClean="0"/>
              <a:t>ІІ семестрі – 2.</a:t>
            </a:r>
            <a:endParaRPr lang="ru-RU" dirty="0" smtClean="0"/>
          </a:p>
          <a:p>
            <a:pPr lvl="0"/>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49</a:t>
            </a:fld>
            <a:endParaRPr lang="ru-RU"/>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85822"/>
          </a:xfrm>
        </p:spPr>
        <p:txBody>
          <a:bodyPr>
            <a:noAutofit/>
          </a:bodyPr>
          <a:lstStyle/>
          <a:p>
            <a:r>
              <a:rPr lang="uk-UA" sz="3200" dirty="0" smtClean="0"/>
              <a:t>За кошти фізичних та юридичних осіб, підготовлено всього 83 особи:</a:t>
            </a:r>
            <a:endParaRPr lang="ru-RU" sz="3200" dirty="0"/>
          </a:p>
        </p:txBody>
      </p:sp>
      <p:sp>
        <p:nvSpPr>
          <p:cNvPr id="3" name="Содержимое 2"/>
          <p:cNvSpPr>
            <a:spLocks noGrp="1"/>
          </p:cNvSpPr>
          <p:nvPr>
            <p:ph sz="quarter" idx="1"/>
          </p:nvPr>
        </p:nvSpPr>
        <p:spPr>
          <a:xfrm>
            <a:off x="612648" y="1714488"/>
            <a:ext cx="8153400" cy="4381512"/>
          </a:xfrm>
        </p:spPr>
        <p:txBody>
          <a:bodyPr>
            <a:normAutofit/>
          </a:bodyPr>
          <a:lstStyle/>
          <a:p>
            <a:r>
              <a:rPr lang="uk-UA" sz="3200" dirty="0" smtClean="0"/>
              <a:t>підвищили кваліфікацію тракториста-машиніста сільськогосподарського (лісогосподарського) виробництва – 68 слухачів;</a:t>
            </a:r>
          </a:p>
          <a:p>
            <a:r>
              <a:rPr lang="uk-UA" sz="3200" dirty="0" smtClean="0"/>
              <a:t>підвищили кваліфікацію кухаря – 15 слухачів.</a:t>
            </a:r>
            <a:endParaRPr lang="ru-RU" sz="3200"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a:t>
            </a:fld>
            <a:endParaRPr lang="ru-RU"/>
          </a:p>
        </p:txBody>
      </p:sp>
    </p:spTree>
  </p:cSld>
  <p:clrMapOvr>
    <a:masterClrMapping/>
  </p:clrMapOvr>
  <p:transition spd="slow">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Навчання працівників з ОП, БЖД, </a:t>
            </a:r>
            <a:r>
              <a:rPr lang="uk-UA" dirty="0" err="1" smtClean="0"/>
              <a:t>ПБ</a:t>
            </a:r>
            <a:endParaRPr lang="ru-RU" dirty="0"/>
          </a:p>
        </p:txBody>
      </p:sp>
      <p:sp>
        <p:nvSpPr>
          <p:cNvPr id="3" name="Содержимое 2"/>
          <p:cNvSpPr>
            <a:spLocks noGrp="1"/>
          </p:cNvSpPr>
          <p:nvPr>
            <p:ph sz="quarter" idx="1"/>
          </p:nvPr>
        </p:nvSpPr>
        <p:spPr/>
        <p:txBody>
          <a:bodyPr/>
          <a:lstStyle/>
          <a:p>
            <a:r>
              <a:rPr lang="uk-UA" dirty="0" smtClean="0"/>
              <a:t>10 відповідальних осіб та 4 </a:t>
            </a:r>
            <a:r>
              <a:rPr lang="ru-RU" dirty="0" err="1" smtClean="0"/>
              <a:t>оператори</a:t>
            </a:r>
            <a:r>
              <a:rPr lang="ru-RU" dirty="0" smtClean="0"/>
              <a:t> </a:t>
            </a:r>
            <a:r>
              <a:rPr lang="ru-RU" dirty="0" err="1" smtClean="0"/>
              <a:t>теплогенераторної</a:t>
            </a:r>
            <a:r>
              <a:rPr lang="ru-RU" dirty="0" smtClean="0"/>
              <a:t> </a:t>
            </a:r>
            <a:r>
              <a:rPr lang="ru-RU" dirty="0" err="1" smtClean="0"/>
              <a:t>пройшли</a:t>
            </a:r>
            <a:r>
              <a:rPr lang="ru-RU" dirty="0" smtClean="0"/>
              <a:t> </a:t>
            </a:r>
            <a:r>
              <a:rPr lang="ru-RU" dirty="0" err="1" smtClean="0"/>
              <a:t>навчання</a:t>
            </a:r>
            <a:r>
              <a:rPr lang="ru-RU" dirty="0" smtClean="0"/>
              <a:t> в </a:t>
            </a:r>
            <a:r>
              <a:rPr lang="ru-RU" dirty="0" err="1" smtClean="0"/>
              <a:t>навчально-консультаційних</a:t>
            </a:r>
            <a:r>
              <a:rPr lang="ru-RU" dirty="0" smtClean="0"/>
              <a:t> пунктах. У </a:t>
            </a:r>
            <a:r>
              <a:rPr lang="uk-UA" dirty="0" smtClean="0"/>
              <a:t>І семестрі </a:t>
            </a:r>
            <a:r>
              <a:rPr lang="ru-RU" dirty="0" smtClean="0"/>
              <a:t> </a:t>
            </a:r>
            <a:r>
              <a:rPr lang="ru-RU" dirty="0" err="1" smtClean="0"/>
              <a:t>пройшли</a:t>
            </a:r>
            <a:r>
              <a:rPr lang="ru-RU" dirty="0" smtClean="0"/>
              <a:t> </a:t>
            </a:r>
            <a:r>
              <a:rPr lang="ru-RU" dirty="0" err="1" smtClean="0"/>
              <a:t>навчання</a:t>
            </a:r>
            <a:r>
              <a:rPr lang="ru-RU" dirty="0" smtClean="0"/>
              <a:t> </a:t>
            </a:r>
            <a:r>
              <a:rPr lang="ru-RU" dirty="0" err="1" smtClean="0"/>
              <a:t>і</a:t>
            </a:r>
            <a:r>
              <a:rPr lang="ru-RU" dirty="0" smtClean="0"/>
              <a:t> </a:t>
            </a:r>
            <a:r>
              <a:rPr lang="ru-RU" dirty="0" err="1" smtClean="0"/>
              <a:t>перевірку</a:t>
            </a:r>
            <a:r>
              <a:rPr lang="ru-RU" dirty="0" smtClean="0"/>
              <a:t> </a:t>
            </a:r>
            <a:r>
              <a:rPr lang="ru-RU" dirty="0" err="1" smtClean="0"/>
              <a:t>знань</a:t>
            </a:r>
            <a:r>
              <a:rPr lang="ru-RU" dirty="0" smtClean="0"/>
              <a:t> в </a:t>
            </a:r>
            <a:r>
              <a:rPr lang="ru-RU" dirty="0" err="1" smtClean="0"/>
              <a:t>Центрі</a:t>
            </a:r>
            <a:r>
              <a:rPr lang="ru-RU" dirty="0" smtClean="0"/>
              <a:t> </a:t>
            </a:r>
            <a:r>
              <a:rPr lang="ru-RU" dirty="0" err="1" smtClean="0"/>
              <a:t>з</a:t>
            </a:r>
            <a:r>
              <a:rPr lang="ru-RU" dirty="0" smtClean="0"/>
              <a:t> </a:t>
            </a:r>
            <a:r>
              <a:rPr lang="ru-RU" dirty="0" err="1" smtClean="0"/>
              <a:t>безпеки</a:t>
            </a:r>
            <a:r>
              <a:rPr lang="ru-RU" dirty="0" smtClean="0"/>
              <a:t> </a:t>
            </a:r>
            <a:r>
              <a:rPr lang="ru-RU" dirty="0" err="1" smtClean="0"/>
              <a:t>життєдіяльності</a:t>
            </a:r>
            <a:r>
              <a:rPr lang="ru-RU" dirty="0" smtClean="0"/>
              <a:t> </a:t>
            </a:r>
            <a:r>
              <a:rPr lang="uk-UA" dirty="0" smtClean="0"/>
              <a:t>- 19</a:t>
            </a:r>
            <a:r>
              <a:rPr lang="ru-RU" dirty="0" smtClean="0"/>
              <a:t> </a:t>
            </a:r>
            <a:r>
              <a:rPr lang="ru-RU" dirty="0" err="1" smtClean="0"/>
              <a:t>осіб</a:t>
            </a:r>
            <a:r>
              <a:rPr lang="uk-UA" dirty="0" smtClean="0"/>
              <a:t>, з пожежної безпеки – 11 осіб</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50</a:t>
            </a:fld>
            <a:endParaRPr lang="ru-RU"/>
          </a:p>
        </p:txBody>
      </p:sp>
    </p:spTree>
  </p:cSld>
  <p:clrMapOvr>
    <a:masterClrMapping/>
  </p:clrMapOvr>
  <p:transition spd="slow">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Здійснені заходи, що потребували витрат коштів:</a:t>
            </a:r>
            <a:endParaRPr lang="ru-RU" dirty="0"/>
          </a:p>
        </p:txBody>
      </p:sp>
      <p:sp>
        <p:nvSpPr>
          <p:cNvPr id="3" name="Содержимое 2"/>
          <p:cNvSpPr>
            <a:spLocks noGrp="1"/>
          </p:cNvSpPr>
          <p:nvPr>
            <p:ph sz="quarter" idx="1"/>
          </p:nvPr>
        </p:nvSpPr>
        <p:spPr/>
        <p:txBody>
          <a:bodyPr>
            <a:normAutofit/>
          </a:bodyPr>
          <a:lstStyle/>
          <a:p>
            <a:pPr lvl="0"/>
            <a:r>
              <a:rPr lang="uk-UA" dirty="0" smtClean="0"/>
              <a:t>вогнезахисний обробіток дерев’яних стропильних конструкцій горищних приміщень – 85000 грн.;</a:t>
            </a:r>
            <a:endParaRPr lang="ru-RU" dirty="0" smtClean="0"/>
          </a:p>
          <a:p>
            <a:pPr lvl="0"/>
            <a:r>
              <a:rPr lang="uk-UA" dirty="0" smtClean="0"/>
              <a:t>обстеження димових каналів – 600 грн.;</a:t>
            </a:r>
            <a:endParaRPr lang="ru-RU" dirty="0" smtClean="0"/>
          </a:p>
          <a:p>
            <a:pPr lvl="0"/>
            <a:r>
              <a:rPr lang="uk-UA" dirty="0" smtClean="0"/>
              <a:t>повірка манометрів – 450 грн.;</a:t>
            </a:r>
            <a:endParaRPr lang="ru-RU" dirty="0" smtClean="0"/>
          </a:p>
          <a:p>
            <a:pPr lvl="0"/>
            <a:r>
              <a:rPr lang="uk-UA" dirty="0" smtClean="0"/>
              <a:t>придбання знаків пожежної безпеки – 680 грн.;</a:t>
            </a:r>
            <a:endParaRPr lang="ru-RU" dirty="0" smtClean="0"/>
          </a:p>
          <a:p>
            <a:pPr lvl="0"/>
            <a:r>
              <a:rPr lang="uk-UA" dirty="0" smtClean="0"/>
              <a:t>навчання посадових осіб з питань охорони праці, цивільного захисту, техногенної та пожежної безпеки – 5065 грн.;</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51</a:t>
            </a:fld>
            <a:endParaRPr lang="ru-RU"/>
          </a:p>
        </p:txBody>
      </p:sp>
    </p:spTree>
  </p:cSld>
  <p:clrMapOvr>
    <a:masterClrMapping/>
  </p:clrMapOvr>
  <p:transition spd="slow">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Здійснені заходи, що потребували витрат коштів:</a:t>
            </a:r>
            <a:endParaRPr lang="ru-RU" dirty="0"/>
          </a:p>
        </p:txBody>
      </p:sp>
      <p:sp>
        <p:nvSpPr>
          <p:cNvPr id="3" name="Содержимое 2"/>
          <p:cNvSpPr>
            <a:spLocks noGrp="1"/>
          </p:cNvSpPr>
          <p:nvPr>
            <p:ph sz="quarter" idx="1"/>
          </p:nvPr>
        </p:nvSpPr>
        <p:spPr/>
        <p:txBody>
          <a:bodyPr>
            <a:normAutofit fontScale="92500" lnSpcReduction="10000"/>
          </a:bodyPr>
          <a:lstStyle/>
          <a:p>
            <a:pPr lvl="0"/>
            <a:r>
              <a:rPr lang="uk-UA" dirty="0" smtClean="0"/>
              <a:t>страхування членів ДПД – 1605 грн.;</a:t>
            </a:r>
            <a:endParaRPr lang="ru-RU" dirty="0" smtClean="0"/>
          </a:p>
          <a:p>
            <a:pPr lvl="0"/>
            <a:r>
              <a:rPr lang="uk-UA" dirty="0" smtClean="0"/>
              <a:t>видача молока працівникам за роботу у шкідливих умовах праці 325 грн.</a:t>
            </a:r>
            <a:endParaRPr lang="ru-RU" dirty="0" smtClean="0"/>
          </a:p>
          <a:p>
            <a:pPr lvl="0"/>
            <a:r>
              <a:rPr lang="uk-UA" dirty="0" smtClean="0"/>
              <a:t>утилізація відходів – 3022 грн.;</a:t>
            </a:r>
            <a:endParaRPr lang="ru-RU" dirty="0" smtClean="0"/>
          </a:p>
          <a:p>
            <a:pPr lvl="0"/>
            <a:r>
              <a:rPr lang="uk-UA" dirty="0" smtClean="0"/>
              <a:t>промивка системи теплопостачання – 87478 грн.;</a:t>
            </a:r>
            <a:endParaRPr lang="ru-RU" dirty="0" smtClean="0"/>
          </a:p>
          <a:p>
            <a:pPr lvl="0"/>
            <a:r>
              <a:rPr lang="uk-UA" dirty="0" smtClean="0"/>
              <a:t>бактеріологічне дослідження продуктів харчування – 332 грн. </a:t>
            </a:r>
            <a:endParaRPr lang="ru-RU" dirty="0" smtClean="0"/>
          </a:p>
          <a:p>
            <a:pPr lvl="0"/>
            <a:r>
              <a:rPr lang="uk-UA" dirty="0" smtClean="0"/>
              <a:t>придбання комплексу системи очищення води </a:t>
            </a:r>
            <a:r>
              <a:rPr lang="uk-UA" dirty="0" err="1" smtClean="0"/>
              <a:t>Екософт</a:t>
            </a:r>
            <a:r>
              <a:rPr lang="uk-UA" dirty="0" smtClean="0"/>
              <a:t> «ФМ-ФК-МО 0,05-УФ-Бак  80 л.» для  їдальні – 96312 грн.</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52</a:t>
            </a:fld>
            <a:endParaRPr lang="ru-RU"/>
          </a:p>
        </p:txBody>
      </p:sp>
    </p:spTree>
  </p:cSld>
  <p:clrMapOvr>
    <a:masterClrMapping/>
  </p:clrMapOvr>
  <p:transition spd="slow">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Нормативна база</a:t>
            </a:r>
            <a:endParaRPr lang="ru-RU" dirty="0"/>
          </a:p>
        </p:txBody>
      </p:sp>
      <p:sp>
        <p:nvSpPr>
          <p:cNvPr id="3" name="Содержимое 2"/>
          <p:cNvSpPr>
            <a:spLocks noGrp="1"/>
          </p:cNvSpPr>
          <p:nvPr>
            <p:ph sz="quarter" idx="1"/>
          </p:nvPr>
        </p:nvSpPr>
        <p:spPr/>
        <p:txBody>
          <a:bodyPr/>
          <a:lstStyle/>
          <a:p>
            <a:r>
              <a:rPr lang="uk-UA" dirty="0" smtClean="0"/>
              <a:t> </a:t>
            </a:r>
            <a:r>
              <a:rPr lang="ru-RU" dirty="0" smtClean="0"/>
              <a:t>У </a:t>
            </a:r>
            <a:r>
              <a:rPr lang="ru-RU" dirty="0" err="1" smtClean="0"/>
              <a:t>Центрі</a:t>
            </a:r>
            <a:r>
              <a:rPr lang="ru-RU" dirty="0" smtClean="0"/>
              <a:t> </a:t>
            </a:r>
            <a:r>
              <a:rPr lang="ru-RU" dirty="0" err="1" smtClean="0"/>
              <a:t>діє</a:t>
            </a:r>
            <a:r>
              <a:rPr lang="ru-RU" dirty="0" smtClean="0"/>
              <a:t> 2</a:t>
            </a:r>
            <a:r>
              <a:rPr lang="uk-UA" dirty="0" smtClean="0"/>
              <a:t>27</a:t>
            </a:r>
            <a:r>
              <a:rPr lang="ru-RU" dirty="0" smtClean="0"/>
              <a:t> </a:t>
            </a:r>
            <a:r>
              <a:rPr lang="ru-RU" dirty="0" err="1" smtClean="0"/>
              <a:t>нормативно-правових</a:t>
            </a:r>
            <a:r>
              <a:rPr lang="ru-RU" dirty="0" smtClean="0"/>
              <a:t> </a:t>
            </a:r>
            <a:r>
              <a:rPr lang="ru-RU" dirty="0" err="1" smtClean="0"/>
              <a:t>актів</a:t>
            </a:r>
            <a:r>
              <a:rPr lang="ru-RU" dirty="0" smtClean="0"/>
              <a:t> </a:t>
            </a:r>
            <a:r>
              <a:rPr lang="ru-RU" dirty="0" err="1" smtClean="0"/>
              <a:t>з</a:t>
            </a:r>
            <a:r>
              <a:rPr lang="ru-RU" dirty="0" smtClean="0"/>
              <a:t> </a:t>
            </a:r>
            <a:r>
              <a:rPr lang="ru-RU" dirty="0" err="1" smtClean="0"/>
              <a:t>охорони</a:t>
            </a:r>
            <a:r>
              <a:rPr lang="ru-RU" dirty="0" smtClean="0"/>
              <a:t> </a:t>
            </a:r>
            <a:r>
              <a:rPr lang="ru-RU" dirty="0" err="1" smtClean="0"/>
              <a:t>праці</a:t>
            </a:r>
            <a:r>
              <a:rPr lang="ru-RU" dirty="0" smtClean="0"/>
              <a:t> та </a:t>
            </a:r>
            <a:r>
              <a:rPr lang="ru-RU" dirty="0" err="1" smtClean="0"/>
              <a:t>безпеки</a:t>
            </a:r>
            <a:r>
              <a:rPr lang="ru-RU" dirty="0" smtClean="0"/>
              <a:t> </a:t>
            </a:r>
            <a:r>
              <a:rPr lang="ru-RU" dirty="0" err="1" smtClean="0"/>
              <a:t>життєдіяльності</a:t>
            </a:r>
            <a:r>
              <a:rPr lang="ru-RU" dirty="0" smtClean="0"/>
              <a:t> (</a:t>
            </a:r>
            <a:r>
              <a:rPr lang="ru-RU" dirty="0" err="1" smtClean="0"/>
              <a:t>основні</a:t>
            </a:r>
            <a:r>
              <a:rPr lang="ru-RU" dirty="0" smtClean="0"/>
              <a:t> </a:t>
            </a:r>
            <a:r>
              <a:rPr lang="ru-RU" dirty="0" err="1" smtClean="0"/>
              <a:t>з</a:t>
            </a:r>
            <a:r>
              <a:rPr lang="ru-RU" dirty="0" smtClean="0"/>
              <a:t> них: 13 </a:t>
            </a:r>
            <a:r>
              <a:rPr lang="ru-RU" dirty="0" err="1" smtClean="0"/>
              <a:t>Положень</a:t>
            </a:r>
            <a:r>
              <a:rPr lang="ru-RU" dirty="0" smtClean="0"/>
              <a:t>; 1</a:t>
            </a:r>
            <a:r>
              <a:rPr lang="uk-UA" dirty="0" smtClean="0"/>
              <a:t>5</a:t>
            </a:r>
            <a:r>
              <a:rPr lang="ru-RU" dirty="0" smtClean="0"/>
              <a:t> </a:t>
            </a:r>
            <a:r>
              <a:rPr lang="ru-RU" dirty="0" err="1" smtClean="0"/>
              <a:t>Порядків</a:t>
            </a:r>
            <a:r>
              <a:rPr lang="ru-RU" dirty="0" smtClean="0"/>
              <a:t> та </a:t>
            </a:r>
            <a:r>
              <a:rPr lang="ru-RU" dirty="0" err="1" smtClean="0"/>
              <a:t>Переліків</a:t>
            </a:r>
            <a:r>
              <a:rPr lang="ru-RU" dirty="0" smtClean="0"/>
              <a:t>, </a:t>
            </a:r>
            <a:r>
              <a:rPr lang="ru-RU" dirty="0" err="1" smtClean="0"/>
              <a:t>що</a:t>
            </a:r>
            <a:r>
              <a:rPr lang="ru-RU" dirty="0" smtClean="0"/>
              <a:t> </a:t>
            </a:r>
            <a:r>
              <a:rPr lang="ru-RU" dirty="0" err="1" smtClean="0"/>
              <a:t>регламентують</a:t>
            </a:r>
            <a:r>
              <a:rPr lang="ru-RU" dirty="0" smtClean="0"/>
              <a:t> систему та </a:t>
            </a:r>
            <a:r>
              <a:rPr lang="ru-RU" dirty="0" err="1" smtClean="0"/>
              <a:t>організацію</a:t>
            </a:r>
            <a:r>
              <a:rPr lang="ru-RU" dirty="0" smtClean="0"/>
              <a:t> О</a:t>
            </a:r>
            <a:r>
              <a:rPr lang="uk-UA" dirty="0" smtClean="0"/>
              <a:t>П</a:t>
            </a:r>
            <a:r>
              <a:rPr lang="ru-RU" dirty="0" smtClean="0"/>
              <a:t>, БЖД; 1</a:t>
            </a:r>
            <a:r>
              <a:rPr lang="uk-UA" dirty="0" smtClean="0"/>
              <a:t>77</a:t>
            </a:r>
            <a:r>
              <a:rPr lang="ru-RU" dirty="0" smtClean="0"/>
              <a:t> </a:t>
            </a:r>
            <a:r>
              <a:rPr lang="ru-RU" dirty="0" err="1" smtClean="0"/>
              <a:t>інструкцій</a:t>
            </a:r>
            <a:r>
              <a:rPr lang="ru-RU" dirty="0" smtClean="0"/>
              <a:t>;  директором Центру видано </a:t>
            </a:r>
            <a:r>
              <a:rPr lang="uk-UA" dirty="0" smtClean="0"/>
              <a:t>22</a:t>
            </a:r>
            <a:r>
              <a:rPr lang="ru-RU" dirty="0" smtClean="0"/>
              <a:t> наказ</a:t>
            </a:r>
            <a:r>
              <a:rPr lang="uk-UA" dirty="0" smtClean="0"/>
              <a:t>и</a:t>
            </a:r>
            <a:r>
              <a:rPr lang="ru-RU" dirty="0" smtClean="0"/>
              <a:t>, </a:t>
            </a:r>
            <a:r>
              <a:rPr lang="ru-RU" dirty="0" err="1" smtClean="0"/>
              <a:t>спрямован</a:t>
            </a:r>
            <a:r>
              <a:rPr lang="uk-UA" dirty="0" smtClean="0"/>
              <a:t>і</a:t>
            </a:r>
            <a:r>
              <a:rPr lang="ru-RU" dirty="0" smtClean="0"/>
              <a:t> на </a:t>
            </a:r>
            <a:r>
              <a:rPr lang="ru-RU" dirty="0" err="1" smtClean="0"/>
              <a:t>забезпечення</a:t>
            </a:r>
            <a:r>
              <a:rPr lang="ru-RU" dirty="0" smtClean="0"/>
              <a:t> </a:t>
            </a:r>
            <a:r>
              <a:rPr lang="ru-RU" dirty="0" err="1" smtClean="0"/>
              <a:t>безпеки</a:t>
            </a:r>
            <a:r>
              <a:rPr lang="ru-RU" dirty="0" smtClean="0"/>
              <a:t> </a:t>
            </a:r>
            <a:r>
              <a:rPr lang="ru-RU" dirty="0" err="1" smtClean="0"/>
              <a:t>учнів</a:t>
            </a:r>
            <a:r>
              <a:rPr lang="ru-RU" dirty="0" smtClean="0"/>
              <a:t> та </a:t>
            </a:r>
            <a:r>
              <a:rPr lang="ru-RU" dirty="0" err="1" smtClean="0"/>
              <a:t>працівників</a:t>
            </a:r>
            <a:r>
              <a:rPr lang="ru-RU" dirty="0" smtClean="0"/>
              <a:t>).</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53</a:t>
            </a:fld>
            <a:endParaRPr lang="ru-RU"/>
          </a:p>
        </p:txBody>
      </p:sp>
    </p:spTree>
  </p:cSld>
  <p:clrMapOvr>
    <a:masterClrMapping/>
  </p:clrMapOvr>
  <p:transition spd="slow">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Організація цивільного захисту</a:t>
            </a:r>
            <a:endParaRPr lang="ru-RU" dirty="0"/>
          </a:p>
        </p:txBody>
      </p:sp>
      <p:sp>
        <p:nvSpPr>
          <p:cNvPr id="3" name="Содержимое 2"/>
          <p:cNvSpPr>
            <a:spLocks noGrp="1"/>
          </p:cNvSpPr>
          <p:nvPr>
            <p:ph sz="quarter" idx="1"/>
          </p:nvPr>
        </p:nvSpPr>
        <p:spPr/>
        <p:txBody>
          <a:bodyPr>
            <a:normAutofit fontScale="92500" lnSpcReduction="20000"/>
          </a:bodyPr>
          <a:lstStyle/>
          <a:p>
            <a:r>
              <a:rPr lang="ru-RU" dirty="0" smtClean="0"/>
              <a:t> </a:t>
            </a:r>
            <a:r>
              <a:rPr lang="ru-RU" dirty="0" err="1" smtClean="0"/>
              <a:t>Відповідно</a:t>
            </a:r>
            <a:r>
              <a:rPr lang="ru-RU" b="1" dirty="0" smtClean="0"/>
              <a:t> </a:t>
            </a:r>
            <a:r>
              <a:rPr lang="uk-UA" dirty="0" smtClean="0"/>
              <a:t>до </a:t>
            </a:r>
            <a:r>
              <a:rPr lang="ru-RU" dirty="0" smtClean="0"/>
              <a:t> </a:t>
            </a:r>
            <a:r>
              <a:rPr lang="ru-RU" dirty="0" err="1" smtClean="0"/>
              <a:t>вимог</a:t>
            </a:r>
            <a:r>
              <a:rPr lang="ru-RU" dirty="0" smtClean="0"/>
              <a:t> Кодексу </a:t>
            </a:r>
            <a:r>
              <a:rPr lang="ru-RU" dirty="0" err="1" smtClean="0"/>
              <a:t>цивільного</a:t>
            </a:r>
            <a:r>
              <a:rPr lang="ru-RU" dirty="0" smtClean="0"/>
              <a:t> </a:t>
            </a:r>
            <a:r>
              <a:rPr lang="ru-RU" dirty="0" err="1" smtClean="0"/>
              <a:t>захисту</a:t>
            </a:r>
            <a:r>
              <a:rPr lang="ru-RU" dirty="0" smtClean="0"/>
              <a:t> </a:t>
            </a:r>
            <a:r>
              <a:rPr lang="ru-RU" dirty="0" err="1" smtClean="0"/>
              <a:t>України</a:t>
            </a:r>
            <a:r>
              <a:rPr lang="ru-RU" dirty="0" smtClean="0"/>
              <a:t> робота </a:t>
            </a:r>
            <a:r>
              <a:rPr lang="ru-RU" dirty="0" err="1" smtClean="0"/>
              <a:t>адміністрації</a:t>
            </a:r>
            <a:r>
              <a:rPr lang="ru-RU" dirty="0" smtClean="0"/>
              <a:t> </a:t>
            </a:r>
            <a:r>
              <a:rPr lang="ru-RU" dirty="0" err="1" smtClean="0"/>
              <a:t>навчального</a:t>
            </a:r>
            <a:r>
              <a:rPr lang="ru-RU" dirty="0" smtClean="0"/>
              <a:t> закладу в </a:t>
            </a:r>
            <a:r>
              <a:rPr lang="ru-RU" dirty="0" err="1" smtClean="0"/>
              <a:t>даному</a:t>
            </a:r>
            <a:r>
              <a:rPr lang="ru-RU" dirty="0" smtClean="0"/>
              <a:t> </a:t>
            </a:r>
            <a:r>
              <a:rPr lang="ru-RU" dirty="0" err="1" smtClean="0"/>
              <a:t>напрямку</a:t>
            </a:r>
            <a:r>
              <a:rPr lang="ru-RU" dirty="0" smtClean="0"/>
              <a:t> </a:t>
            </a:r>
            <a:r>
              <a:rPr lang="ru-RU" dirty="0" err="1" smtClean="0"/>
              <a:t>спрямовувалася</a:t>
            </a:r>
            <a:r>
              <a:rPr lang="ru-RU" dirty="0" smtClean="0"/>
              <a:t> на </a:t>
            </a:r>
            <a:r>
              <a:rPr lang="ru-RU" dirty="0" err="1" smtClean="0"/>
              <a:t>створення</a:t>
            </a:r>
            <a:r>
              <a:rPr lang="ru-RU" dirty="0" smtClean="0"/>
              <a:t> </a:t>
            </a:r>
            <a:r>
              <a:rPr lang="ru-RU" dirty="0" err="1" smtClean="0"/>
              <a:t>системи</a:t>
            </a:r>
            <a:r>
              <a:rPr lang="ru-RU" dirty="0" smtClean="0"/>
              <a:t>, </a:t>
            </a:r>
            <a:r>
              <a:rPr lang="ru-RU" dirty="0" err="1" smtClean="0"/>
              <a:t>спроможної</a:t>
            </a:r>
            <a:r>
              <a:rPr lang="ru-RU" dirty="0" smtClean="0"/>
              <a:t> до </a:t>
            </a:r>
            <a:r>
              <a:rPr lang="ru-RU" dirty="0" err="1" smtClean="0"/>
              <a:t>ефективних</a:t>
            </a:r>
            <a:r>
              <a:rPr lang="ru-RU" dirty="0" smtClean="0"/>
              <a:t> </a:t>
            </a:r>
            <a:r>
              <a:rPr lang="ru-RU" dirty="0" err="1" smtClean="0"/>
              <a:t>дій</a:t>
            </a:r>
            <a:r>
              <a:rPr lang="ru-RU" dirty="0" smtClean="0"/>
              <a:t> в </a:t>
            </a:r>
            <a:r>
              <a:rPr lang="ru-RU" dirty="0" err="1" smtClean="0"/>
              <a:t>разі</a:t>
            </a:r>
            <a:r>
              <a:rPr lang="ru-RU" dirty="0" smtClean="0"/>
              <a:t> </a:t>
            </a:r>
            <a:r>
              <a:rPr lang="ru-RU" dirty="0" err="1" smtClean="0"/>
              <a:t>виникнення</a:t>
            </a:r>
            <a:r>
              <a:rPr lang="ru-RU" dirty="0" smtClean="0"/>
              <a:t> </a:t>
            </a:r>
            <a:r>
              <a:rPr lang="ru-RU" dirty="0" err="1" smtClean="0"/>
              <a:t>надзвичайних</a:t>
            </a:r>
            <a:r>
              <a:rPr lang="ru-RU" dirty="0" smtClean="0"/>
              <a:t> </a:t>
            </a:r>
            <a:r>
              <a:rPr lang="ru-RU" dirty="0" err="1" smtClean="0"/>
              <a:t>ситуацій</a:t>
            </a:r>
            <a:r>
              <a:rPr lang="ru-RU" dirty="0" smtClean="0"/>
              <a:t>. </a:t>
            </a:r>
            <a:r>
              <a:rPr lang="ru-RU" dirty="0" err="1" smtClean="0"/>
              <a:t>Своєчасно</a:t>
            </a:r>
            <a:r>
              <a:rPr lang="ru-RU" dirty="0" smtClean="0"/>
              <a:t> </a:t>
            </a:r>
            <a:r>
              <a:rPr lang="ru-RU" dirty="0" err="1" smtClean="0"/>
              <a:t>скориговано</a:t>
            </a:r>
            <a:r>
              <a:rPr lang="ru-RU" dirty="0" smtClean="0"/>
              <a:t> план </a:t>
            </a:r>
            <a:r>
              <a:rPr lang="ru-RU" dirty="0" err="1" smtClean="0"/>
              <a:t>цивільного</a:t>
            </a:r>
            <a:r>
              <a:rPr lang="ru-RU" dirty="0" smtClean="0"/>
              <a:t> </a:t>
            </a:r>
            <a:r>
              <a:rPr lang="ru-RU" dirty="0" err="1" smtClean="0"/>
              <a:t>захисту</a:t>
            </a:r>
            <a:r>
              <a:rPr lang="ru-RU" dirty="0" smtClean="0"/>
              <a:t> Центру на </a:t>
            </a:r>
            <a:r>
              <a:rPr lang="ru-RU" dirty="0" err="1" smtClean="0"/>
              <a:t>поточний</a:t>
            </a:r>
            <a:r>
              <a:rPr lang="ru-RU" dirty="0" smtClean="0"/>
              <a:t> </a:t>
            </a:r>
            <a:r>
              <a:rPr lang="ru-RU" dirty="0" err="1" smtClean="0"/>
              <a:t>рік</a:t>
            </a:r>
            <a:r>
              <a:rPr lang="ru-RU" dirty="0" smtClean="0"/>
              <a:t>. </a:t>
            </a:r>
            <a:r>
              <a:rPr lang="ru-RU" dirty="0" err="1" smtClean="0"/>
              <a:t>Навчання</a:t>
            </a:r>
            <a:r>
              <a:rPr lang="ru-RU" dirty="0" smtClean="0"/>
              <a:t> у </a:t>
            </a:r>
            <a:r>
              <a:rPr lang="ru-RU" dirty="0" err="1" smtClean="0"/>
              <a:t>сфері</a:t>
            </a:r>
            <a:r>
              <a:rPr lang="ru-RU" dirty="0" smtClean="0"/>
              <a:t> ЦЗ </a:t>
            </a:r>
            <a:r>
              <a:rPr lang="ru-RU" dirty="0" err="1" smtClean="0"/>
              <a:t>проводилося</a:t>
            </a:r>
            <a:r>
              <a:rPr lang="ru-RU" dirty="0" smtClean="0"/>
              <a:t> за </a:t>
            </a:r>
            <a:r>
              <a:rPr lang="ru-RU" dirty="0" err="1" smtClean="0"/>
              <a:t>трьома</a:t>
            </a:r>
            <a:r>
              <a:rPr lang="ru-RU" dirty="0" smtClean="0"/>
              <a:t> </a:t>
            </a:r>
            <a:r>
              <a:rPr lang="ru-RU" dirty="0" err="1" smtClean="0"/>
              <a:t>напрямками</a:t>
            </a:r>
            <a:r>
              <a:rPr lang="ru-RU" dirty="0" smtClean="0"/>
              <a:t>. </a:t>
            </a:r>
            <a:r>
              <a:rPr lang="ru-RU" dirty="0" err="1" smtClean="0"/>
              <a:t>Всього</a:t>
            </a:r>
            <a:r>
              <a:rPr lang="ru-RU" dirty="0" smtClean="0"/>
              <a:t> </a:t>
            </a:r>
            <a:r>
              <a:rPr lang="ru-RU" dirty="0" err="1" smtClean="0"/>
              <a:t>було</a:t>
            </a:r>
            <a:r>
              <a:rPr lang="ru-RU" dirty="0" smtClean="0"/>
              <a:t> </a:t>
            </a:r>
            <a:r>
              <a:rPr lang="ru-RU" dirty="0" err="1" smtClean="0"/>
              <a:t>охоплено</a:t>
            </a:r>
            <a:r>
              <a:rPr lang="ru-RU" dirty="0" smtClean="0"/>
              <a:t> </a:t>
            </a:r>
            <a:r>
              <a:rPr lang="ru-RU" dirty="0" err="1" smtClean="0"/>
              <a:t>навчанням</a:t>
            </a:r>
            <a:r>
              <a:rPr lang="ru-RU" dirty="0" smtClean="0"/>
              <a:t> </a:t>
            </a:r>
            <a:r>
              <a:rPr lang="uk-UA" dirty="0" smtClean="0"/>
              <a:t>46</a:t>
            </a:r>
            <a:r>
              <a:rPr lang="uk-UA" b="1" dirty="0" smtClean="0"/>
              <a:t> </a:t>
            </a:r>
            <a:r>
              <a:rPr lang="ru-RU" dirty="0" smtClean="0"/>
              <a:t>ос</a:t>
            </a:r>
            <a:r>
              <a:rPr lang="uk-UA" dirty="0" smtClean="0"/>
              <a:t>і</a:t>
            </a:r>
            <a:r>
              <a:rPr lang="ru-RU" dirty="0" smtClean="0"/>
              <a:t>б</a:t>
            </a:r>
            <a:r>
              <a:rPr lang="uk-UA" dirty="0" smtClean="0"/>
              <a:t>.  </a:t>
            </a:r>
            <a:r>
              <a:rPr lang="ru-RU" dirty="0" err="1" smtClean="0"/>
              <a:t>Навчальний</a:t>
            </a:r>
            <a:r>
              <a:rPr lang="ru-RU" dirty="0" smtClean="0"/>
              <a:t> </a:t>
            </a:r>
            <a:r>
              <a:rPr lang="ru-RU" dirty="0" err="1" smtClean="0"/>
              <a:t>рік</a:t>
            </a:r>
            <a:r>
              <a:rPr lang="ru-RU" dirty="0" smtClean="0"/>
              <a:t> </a:t>
            </a:r>
            <a:r>
              <a:rPr lang="ru-RU" dirty="0" err="1" smtClean="0"/>
              <a:t>закінчено</a:t>
            </a:r>
            <a:r>
              <a:rPr lang="ru-RU" dirty="0" smtClean="0"/>
              <a:t> у </a:t>
            </a:r>
            <a:r>
              <a:rPr lang="uk-UA" dirty="0" smtClean="0"/>
              <a:t>квітні </a:t>
            </a:r>
            <a:r>
              <a:rPr lang="ru-RU" dirty="0" smtClean="0"/>
              <a:t> </a:t>
            </a:r>
            <a:r>
              <a:rPr lang="ru-RU" dirty="0" err="1" smtClean="0"/>
              <a:t>об'єктовими</a:t>
            </a:r>
            <a:r>
              <a:rPr lang="ru-RU" dirty="0" smtClean="0"/>
              <a:t> </a:t>
            </a:r>
            <a:r>
              <a:rPr lang="ru-RU" dirty="0" err="1" smtClean="0"/>
              <a:t>тренуваннями</a:t>
            </a:r>
            <a:r>
              <a:rPr lang="ru-RU" dirty="0" smtClean="0"/>
              <a:t> та Днем </a:t>
            </a:r>
            <a:r>
              <a:rPr lang="ru-RU" dirty="0" err="1" smtClean="0"/>
              <a:t>цивільного</a:t>
            </a:r>
            <a:r>
              <a:rPr lang="ru-RU" dirty="0" smtClean="0"/>
              <a:t> </a:t>
            </a:r>
            <a:r>
              <a:rPr lang="ru-RU" dirty="0" err="1" smtClean="0"/>
              <a:t>захисту</a:t>
            </a:r>
            <a:r>
              <a:rPr lang="ru-RU" dirty="0" smtClean="0"/>
              <a:t>.</a:t>
            </a:r>
          </a:p>
          <a:p>
            <a:r>
              <a:rPr lang="ru-RU" dirty="0" err="1" smtClean="0"/>
              <a:t>Навчання</a:t>
            </a:r>
            <a:r>
              <a:rPr lang="ru-RU" dirty="0" smtClean="0"/>
              <a:t> </a:t>
            </a:r>
            <a:r>
              <a:rPr lang="uk-UA" dirty="0" smtClean="0"/>
              <a:t>з</a:t>
            </a:r>
            <a:r>
              <a:rPr lang="ru-RU" dirty="0" smtClean="0"/>
              <a:t> ЦЗ про</a:t>
            </a:r>
            <a:r>
              <a:rPr lang="uk-UA" dirty="0" smtClean="0"/>
              <a:t>йшла 1 особа у </a:t>
            </a:r>
            <a:r>
              <a:rPr lang="uk-UA" dirty="0" err="1" smtClean="0"/>
              <a:t>м.Полтава</a:t>
            </a:r>
            <a:r>
              <a:rPr lang="uk-UA" dirty="0" smtClean="0"/>
              <a:t>.</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54</a:t>
            </a:fld>
            <a:endParaRPr lang="ru-RU"/>
          </a:p>
        </p:txBody>
      </p:sp>
    </p:spTree>
  </p:cSld>
  <p:clrMapOvr>
    <a:masterClrMapping/>
  </p:clrMapOvr>
  <p:transition spd="slow">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0"/>
            <a:ext cx="8153400" cy="1285860"/>
          </a:xfrm>
        </p:spPr>
        <p:txBody>
          <a:bodyPr>
            <a:normAutofit fontScale="90000"/>
          </a:bodyPr>
          <a:lstStyle/>
          <a:p>
            <a:r>
              <a:rPr lang="uk-UA" dirty="0" smtClean="0"/>
              <a:t>Реорганізація навчального закладу</a:t>
            </a:r>
            <a:endParaRPr lang="ru-RU" dirty="0"/>
          </a:p>
        </p:txBody>
      </p:sp>
      <p:sp>
        <p:nvSpPr>
          <p:cNvPr id="3" name="Содержимое 2"/>
          <p:cNvSpPr>
            <a:spLocks noGrp="1"/>
          </p:cNvSpPr>
          <p:nvPr>
            <p:ph sz="quarter" idx="1"/>
          </p:nvPr>
        </p:nvSpPr>
        <p:spPr>
          <a:xfrm>
            <a:off x="571472" y="1714488"/>
            <a:ext cx="8153400" cy="4286280"/>
          </a:xfrm>
        </p:spPr>
        <p:txBody>
          <a:bodyPr>
            <a:normAutofit fontScale="62500" lnSpcReduction="20000"/>
          </a:bodyPr>
          <a:lstStyle/>
          <a:p>
            <a:r>
              <a:rPr lang="uk-UA" sz="3800" dirty="0" smtClean="0"/>
              <a:t>На виконання наказу Міністерства освіти і науки України від 29.12.2017 року №1722 «Про реорганізацію  закладів професійної освіти Полтавської області» та наказу Департаменту освіти і науки Полтавської ОДА від 05.01.2018 року №5 «Про реорганізацію  закладів професійної освіти Полтавської області» із січня місяця розпочався процес припинення Професійно-технічного училища №53 </a:t>
            </a:r>
            <a:r>
              <a:rPr lang="uk-UA" sz="3800" dirty="0" err="1" smtClean="0"/>
              <a:t>с.Войниха</a:t>
            </a:r>
            <a:r>
              <a:rPr lang="uk-UA" sz="3800" dirty="0" smtClean="0"/>
              <a:t> Лубенського району Полтавської області шляхом приєднання до Міжрегіонального центру професійної перепідготовки звільнених у запас військовослужбовців </a:t>
            </a:r>
            <a:r>
              <a:rPr lang="uk-UA" sz="3800" dirty="0" err="1" smtClean="0"/>
              <a:t>м.Хорол</a:t>
            </a:r>
            <a:r>
              <a:rPr lang="uk-UA" sz="3800" dirty="0" smtClean="0"/>
              <a:t> Полтавської області шляхом створення на його базі територіального відокремленого спеціалізованого відділення (Полтавська область, Лубенський район </a:t>
            </a:r>
            <a:r>
              <a:rPr lang="uk-UA" sz="3800" dirty="0" err="1" smtClean="0"/>
              <a:t>с.Войниха</a:t>
            </a:r>
            <a:r>
              <a:rPr lang="uk-UA" sz="3800" dirty="0" smtClean="0"/>
              <a:t>, вул. Молодіжна, 9). </a:t>
            </a:r>
            <a:endParaRPr lang="ru-RU" sz="3800"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55</a:t>
            </a:fld>
            <a:endParaRPr lang="ru-RU"/>
          </a:p>
        </p:txBody>
      </p:sp>
    </p:spTree>
  </p:cSld>
  <p:clrMapOvr>
    <a:masterClrMapping/>
  </p:clrMapOvr>
  <p:transition spd="slow">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0"/>
            <a:ext cx="8153400" cy="1285860"/>
          </a:xfrm>
        </p:spPr>
        <p:txBody>
          <a:bodyPr>
            <a:normAutofit fontScale="90000"/>
          </a:bodyPr>
          <a:lstStyle/>
          <a:p>
            <a:r>
              <a:rPr lang="uk-UA" dirty="0" smtClean="0"/>
              <a:t>Реорганізація навчального закладу</a:t>
            </a:r>
            <a:endParaRPr lang="ru-RU" dirty="0"/>
          </a:p>
        </p:txBody>
      </p:sp>
      <p:sp>
        <p:nvSpPr>
          <p:cNvPr id="3" name="Содержимое 2"/>
          <p:cNvSpPr>
            <a:spLocks noGrp="1"/>
          </p:cNvSpPr>
          <p:nvPr>
            <p:ph sz="quarter" idx="1"/>
          </p:nvPr>
        </p:nvSpPr>
        <p:spPr>
          <a:xfrm>
            <a:off x="571472" y="2071678"/>
            <a:ext cx="8153400" cy="2471742"/>
          </a:xfrm>
        </p:spPr>
        <p:txBody>
          <a:bodyPr/>
          <a:lstStyle/>
          <a:p>
            <a:r>
              <a:rPr lang="uk-UA" dirty="0" smtClean="0"/>
              <a:t>Затверджено склад комісії з припинення ПТУ-53 с. </a:t>
            </a:r>
            <a:r>
              <a:rPr lang="uk-UA" dirty="0" err="1" smtClean="0"/>
              <a:t>Войниха</a:t>
            </a:r>
            <a:r>
              <a:rPr lang="uk-UA" dirty="0" smtClean="0"/>
              <a:t> Лубенського району Полтавської області у кількості 11 осіб, із нашого навчального закладу до складу комісії увійшли 6 осіб, голова комісії – директор Центру.</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56</a:t>
            </a:fld>
            <a:endParaRPr lang="ru-RU"/>
          </a:p>
        </p:txBody>
      </p:sp>
    </p:spTree>
  </p:cSld>
  <p:clrMapOvr>
    <a:masterClrMapping/>
  </p:clrMapOvr>
  <p:transition spd="slow">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0"/>
            <a:ext cx="8153400" cy="1285860"/>
          </a:xfrm>
        </p:spPr>
        <p:txBody>
          <a:bodyPr>
            <a:normAutofit fontScale="90000"/>
          </a:bodyPr>
          <a:lstStyle/>
          <a:p>
            <a:r>
              <a:rPr lang="uk-UA" dirty="0" smtClean="0"/>
              <a:t>Реорганізація навчального закладу</a:t>
            </a:r>
            <a:endParaRPr lang="ru-RU" dirty="0"/>
          </a:p>
        </p:txBody>
      </p:sp>
      <p:sp>
        <p:nvSpPr>
          <p:cNvPr id="3" name="Содержимое 2"/>
          <p:cNvSpPr>
            <a:spLocks noGrp="1"/>
          </p:cNvSpPr>
          <p:nvPr>
            <p:ph sz="quarter" idx="1"/>
          </p:nvPr>
        </p:nvSpPr>
        <p:spPr>
          <a:xfrm>
            <a:off x="642910" y="1785926"/>
            <a:ext cx="8153400" cy="3328998"/>
          </a:xfrm>
        </p:spPr>
        <p:txBody>
          <a:bodyPr/>
          <a:lstStyle/>
          <a:p>
            <a:r>
              <a:rPr lang="uk-UA" dirty="0" smtClean="0"/>
              <a:t>Комісія має на меті до 1 вересня повністю виконати заходи щодо припинення  Професійно-технічного училища №53 с. </a:t>
            </a:r>
            <a:r>
              <a:rPr lang="uk-UA" dirty="0" err="1" smtClean="0"/>
              <a:t>Войниха</a:t>
            </a:r>
            <a:r>
              <a:rPr lang="uk-UA" dirty="0" smtClean="0"/>
              <a:t> і новий навчальний рік розпочати маючи створене на базі Професійно-технічного училища №53 с. </a:t>
            </a:r>
            <a:r>
              <a:rPr lang="uk-UA" dirty="0" err="1" smtClean="0"/>
              <a:t>Войниха</a:t>
            </a:r>
            <a:r>
              <a:rPr lang="uk-UA" dirty="0" smtClean="0"/>
              <a:t> територіально-відокремлене відділення. </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57</a:t>
            </a:fld>
            <a:endParaRPr lang="ru-RU"/>
          </a:p>
        </p:txBody>
      </p:sp>
    </p:spTree>
  </p:cSld>
  <p:clrMapOvr>
    <a:masterClrMapping/>
  </p:clrMapOvr>
  <p:transition spd="slow">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Співпраця </a:t>
            </a:r>
            <a:endParaRPr lang="ru-RU" dirty="0"/>
          </a:p>
        </p:txBody>
      </p:sp>
      <p:sp>
        <p:nvSpPr>
          <p:cNvPr id="3" name="Содержимое 2"/>
          <p:cNvSpPr>
            <a:spLocks noGrp="1"/>
          </p:cNvSpPr>
          <p:nvPr>
            <p:ph sz="quarter" idx="1"/>
          </p:nvPr>
        </p:nvSpPr>
        <p:spPr/>
        <p:txBody>
          <a:bodyPr>
            <a:normAutofit fontScale="92500" lnSpcReduction="20000"/>
          </a:bodyPr>
          <a:lstStyle/>
          <a:p>
            <a:r>
              <a:rPr lang="uk-UA" dirty="0" smtClean="0"/>
              <a:t>Дякую всім за злагоджену роботу протягом 2017-2018 </a:t>
            </a:r>
            <a:r>
              <a:rPr lang="uk-UA" dirty="0" err="1" smtClean="0"/>
              <a:t>н.р</a:t>
            </a:r>
            <a:r>
              <a:rPr lang="uk-UA" dirty="0" smtClean="0"/>
              <a:t>. батьківським </a:t>
            </a:r>
            <a:r>
              <a:rPr lang="uk-UA" dirty="0" smtClean="0"/>
              <a:t>комітетам </a:t>
            </a:r>
            <a:r>
              <a:rPr lang="uk-UA" dirty="0" smtClean="0"/>
              <a:t>груп та Центру за розуміння і вирішення проблем недофінансування підготовки кваліфікованих робітників, роботодавцям за спільну роботу з організації запровадження елементів дуальної форми навчання і виробничих практик, працевлаштування наших випускників, раді ветеранів Центру за підтримку в усіх починаннях та активну участь у вихованні підростаючого покоління і насамперед велика подяка педагогічному колективу, працівникам обслуговуючої сфери за самовіддану працю у непростих економічних умовах.</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58</a:t>
            </a:fld>
            <a:endParaRPr lang="ru-RU"/>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200136"/>
          </a:xfrm>
        </p:spPr>
        <p:txBody>
          <a:bodyPr>
            <a:normAutofit fontScale="90000"/>
          </a:bodyPr>
          <a:lstStyle/>
          <a:p>
            <a:r>
              <a:rPr lang="uk-UA" dirty="0" smtClean="0"/>
              <a:t>Результати моніторингу працевлаштування випускників: </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a:bodyPr>
          <a:lstStyle/>
          <a:p>
            <a:r>
              <a:rPr lang="uk-UA" dirty="0" smtClean="0"/>
              <a:t>Із 110 випускників 2017 року:</a:t>
            </a:r>
          </a:p>
          <a:p>
            <a:pPr>
              <a:buNone/>
            </a:pPr>
            <a:endParaRPr lang="ru-RU" dirty="0" smtClean="0"/>
          </a:p>
          <a:p>
            <a:pPr lvl="1"/>
            <a:r>
              <a:rPr lang="uk-UA" dirty="0" err="1" smtClean="0"/>
              <a:t>працевлаштовано</a:t>
            </a:r>
            <a:r>
              <a:rPr lang="uk-UA" dirty="0" smtClean="0"/>
              <a:t> за отриманою професією – 57 осіб;</a:t>
            </a:r>
            <a:endParaRPr lang="ru-RU" dirty="0" smtClean="0"/>
          </a:p>
          <a:p>
            <a:pPr lvl="1"/>
            <a:r>
              <a:rPr lang="uk-UA" dirty="0" smtClean="0"/>
              <a:t>працюють не за професією – 27 осіб;</a:t>
            </a:r>
            <a:endParaRPr lang="ru-RU" dirty="0" smtClean="0"/>
          </a:p>
          <a:p>
            <a:pPr lvl="1"/>
            <a:r>
              <a:rPr lang="uk-UA" dirty="0" smtClean="0"/>
              <a:t>продовжили навчання – 20 осіб;</a:t>
            </a:r>
            <a:endParaRPr lang="ru-RU" dirty="0" smtClean="0"/>
          </a:p>
          <a:p>
            <a:pPr lvl="1"/>
            <a:r>
              <a:rPr lang="uk-UA" dirty="0" smtClean="0"/>
              <a:t>декретна відпустка – 4 особи;</a:t>
            </a:r>
            <a:endParaRPr lang="ru-RU" dirty="0" smtClean="0"/>
          </a:p>
          <a:p>
            <a:pPr lvl="1"/>
            <a:r>
              <a:rPr lang="uk-UA" dirty="0" smtClean="0"/>
              <a:t>не працевлаштовані – 1 особа за станом здоров’я;</a:t>
            </a:r>
            <a:endParaRPr lang="ru-RU" dirty="0" smtClean="0"/>
          </a:p>
          <a:p>
            <a:pPr lvl="1"/>
            <a:r>
              <a:rPr lang="uk-UA" dirty="0" smtClean="0"/>
              <a:t>перебувають у місцях позбавлення волі – 1 особа.</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6</a:t>
            </a:fld>
            <a:endParaRPr lang="ru-RU"/>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в олімпіадах, конкурсах</a:t>
            </a:r>
            <a:endParaRPr lang="ru-RU" dirty="0"/>
          </a:p>
        </p:txBody>
      </p:sp>
      <p:sp>
        <p:nvSpPr>
          <p:cNvPr id="3" name="Содержимое 2"/>
          <p:cNvSpPr>
            <a:spLocks noGrp="1"/>
          </p:cNvSpPr>
          <p:nvPr>
            <p:ph sz="quarter" idx="1"/>
          </p:nvPr>
        </p:nvSpPr>
        <p:spPr/>
        <p:txBody>
          <a:bodyPr/>
          <a:lstStyle/>
          <a:p>
            <a:r>
              <a:rPr lang="uk-UA" dirty="0" smtClean="0"/>
              <a:t>Проведено  14 олімпіад та 2 конкурси із загальноосвітніх предметів, у яких взяли участь 163 учнів Центру. З окремих предметів переможці І етапу олімпіад та конкурсів взяли участь у ІІ етапі на рівні </a:t>
            </a:r>
            <a:r>
              <a:rPr lang="uk-UA" dirty="0" err="1" smtClean="0"/>
              <a:t>Хорольського</a:t>
            </a:r>
            <a:r>
              <a:rPr lang="uk-UA" dirty="0" smtClean="0"/>
              <a:t> району.  </a:t>
            </a:r>
            <a:endParaRPr lang="ru-RU" dirty="0" smtClean="0"/>
          </a:p>
          <a:p>
            <a:r>
              <a:rPr lang="uk-UA" dirty="0" smtClean="0"/>
              <a:t>Також викладачами </a:t>
            </a:r>
            <a:r>
              <a:rPr lang="uk-UA" dirty="0" err="1" smtClean="0"/>
              <a:t>спецпредметів</a:t>
            </a:r>
            <a:r>
              <a:rPr lang="uk-UA" dirty="0" smtClean="0"/>
              <a:t> проведено олімпіади із 7 спецдисциплін в яких взяли участь 101 учень  Центру.</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7</a:t>
            </a:fld>
            <a:endParaRPr lang="ru-RU"/>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Участь у конкурсах </a:t>
            </a:r>
            <a:endParaRPr lang="ru-RU" dirty="0"/>
          </a:p>
        </p:txBody>
      </p:sp>
      <p:sp>
        <p:nvSpPr>
          <p:cNvPr id="3" name="Содержимое 2"/>
          <p:cNvSpPr>
            <a:spLocks noGrp="1"/>
          </p:cNvSpPr>
          <p:nvPr>
            <p:ph sz="quarter" idx="1"/>
          </p:nvPr>
        </p:nvSpPr>
        <p:spPr/>
        <p:txBody>
          <a:bodyPr/>
          <a:lstStyle/>
          <a:p>
            <a:r>
              <a:rPr lang="uk-UA" dirty="0" smtClean="0"/>
              <a:t>У навчальному закладі проведено 7 конкурсів фахової майстерності серед учнів Центру із професій: «Кухар», «Кондитер», «Офіціант», «Слюсар з ремонту с-г машин та устаткування», «Слюсар з ремонту автомобілів», «Водій автотранспортних засобів категорії «С», «Тракторист-машиніст с-г виробництва», в яких взяло участь 38 учнів.</a:t>
            </a:r>
            <a:endParaRPr lang="ru-RU" dirty="0" smtClean="0"/>
          </a:p>
          <a:p>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38A0CE1A-1FE3-4C0A-829D-746B97B9F4FC}" type="slidenum">
              <a:rPr lang="ru-RU" smtClean="0"/>
              <a:pPr/>
              <a:t>8</a:t>
            </a:fld>
            <a:endParaRPr lang="ru-RU"/>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Участь в обласних олімпіадах, конкурсах</a:t>
            </a:r>
            <a:endParaRPr lang="ru-RU" dirty="0"/>
          </a:p>
        </p:txBody>
      </p:sp>
      <p:graphicFrame>
        <p:nvGraphicFramePr>
          <p:cNvPr id="4" name="Содержимое 3"/>
          <p:cNvGraphicFramePr>
            <a:graphicFrameLocks noGrp="1"/>
          </p:cNvGraphicFramePr>
          <p:nvPr>
            <p:ph sz="quarter" idx="1"/>
          </p:nvPr>
        </p:nvGraphicFramePr>
        <p:xfrm>
          <a:off x="612775" y="1600200"/>
          <a:ext cx="8153400" cy="3962400"/>
        </p:xfrm>
        <a:graphic>
          <a:graphicData uri="http://schemas.openxmlformats.org/drawingml/2006/table">
            <a:tbl>
              <a:tblPr firstRow="1" bandRow="1">
                <a:tableStyleId>{5C22544A-7EE6-4342-B048-85BDC9FD1C3A}</a:tableStyleId>
              </a:tblPr>
              <a:tblGrid>
                <a:gridCol w="601639"/>
                <a:gridCol w="1285884"/>
                <a:gridCol w="4227527"/>
                <a:gridCol w="2038350"/>
              </a:tblGrid>
              <a:tr h="370840">
                <a:tc>
                  <a:txBody>
                    <a:bodyPr/>
                    <a:lstStyle/>
                    <a:p>
                      <a:pPr algn="ctr">
                        <a:spcAft>
                          <a:spcPts val="0"/>
                        </a:spcAft>
                        <a:tabLst>
                          <a:tab pos="1143000" algn="l"/>
                        </a:tabLst>
                      </a:pPr>
                      <a:r>
                        <a:rPr lang="uk-UA" sz="2000" b="1" dirty="0">
                          <a:latin typeface="Times New Roman"/>
                          <a:ea typeface="Times New Roman"/>
                          <a:cs typeface="Times New Roman"/>
                        </a:rPr>
                        <a:t>№ з/п</a:t>
                      </a:r>
                      <a:endParaRPr lang="ru-RU" sz="2000" dirty="0">
                        <a:latin typeface="Times New Roman"/>
                        <a:ea typeface="Times New Roman"/>
                        <a:cs typeface="Times New Roman"/>
                      </a:endParaRPr>
                    </a:p>
                  </a:txBody>
                  <a:tcPr marL="68580" marR="68580" marT="0" marB="0"/>
                </a:tc>
                <a:tc>
                  <a:txBody>
                    <a:bodyPr/>
                    <a:lstStyle/>
                    <a:p>
                      <a:pPr algn="ctr">
                        <a:spcAft>
                          <a:spcPts val="0"/>
                        </a:spcAft>
                        <a:tabLst>
                          <a:tab pos="1143000" algn="l"/>
                        </a:tabLst>
                      </a:pPr>
                      <a:r>
                        <a:rPr lang="uk-UA" sz="2000" b="1" dirty="0">
                          <a:latin typeface="Times New Roman"/>
                          <a:ea typeface="Times New Roman"/>
                          <a:cs typeface="Times New Roman"/>
                        </a:rPr>
                        <a:t>Зайняте місце</a:t>
                      </a:r>
                      <a:endParaRPr lang="ru-RU" sz="2000" dirty="0">
                        <a:latin typeface="Times New Roman"/>
                        <a:ea typeface="Times New Roman"/>
                        <a:cs typeface="Times New Roman"/>
                      </a:endParaRPr>
                    </a:p>
                  </a:txBody>
                  <a:tcPr marL="68580" marR="68580" marT="0" marB="0"/>
                </a:tc>
                <a:tc>
                  <a:txBody>
                    <a:bodyPr/>
                    <a:lstStyle/>
                    <a:p>
                      <a:pPr algn="ctr">
                        <a:spcAft>
                          <a:spcPts val="0"/>
                        </a:spcAft>
                        <a:tabLst>
                          <a:tab pos="1143000" algn="l"/>
                        </a:tabLst>
                      </a:pPr>
                      <a:r>
                        <a:rPr lang="uk-UA" sz="2000" b="1" dirty="0">
                          <a:latin typeface="Times New Roman"/>
                          <a:ea typeface="Times New Roman"/>
                          <a:cs typeface="Times New Roman"/>
                        </a:rPr>
                        <a:t>Назва конкурсу</a:t>
                      </a:r>
                      <a:endParaRPr lang="ru-RU" sz="2000" dirty="0">
                        <a:latin typeface="Times New Roman"/>
                        <a:ea typeface="Times New Roman"/>
                        <a:cs typeface="Times New Roman"/>
                      </a:endParaRPr>
                    </a:p>
                  </a:txBody>
                  <a:tcPr marL="68580" marR="68580" marT="0" marB="0"/>
                </a:tc>
                <a:tc>
                  <a:txBody>
                    <a:bodyPr/>
                    <a:lstStyle/>
                    <a:p>
                      <a:pPr algn="ctr">
                        <a:spcAft>
                          <a:spcPts val="0"/>
                        </a:spcAft>
                        <a:tabLst>
                          <a:tab pos="1143000" algn="l"/>
                        </a:tabLst>
                      </a:pPr>
                      <a:r>
                        <a:rPr lang="uk-UA" sz="2000" b="1">
                          <a:latin typeface="Times New Roman"/>
                          <a:ea typeface="Times New Roman"/>
                          <a:cs typeface="Times New Roman"/>
                        </a:rPr>
                        <a:t>Прізвище, ім’я переможця (учня)</a:t>
                      </a:r>
                      <a:endParaRPr lang="ru-RU" sz="2000">
                        <a:latin typeface="Times New Roman"/>
                        <a:ea typeface="Times New Roman"/>
                        <a:cs typeface="Times New Roman"/>
                      </a:endParaRPr>
                    </a:p>
                  </a:txBody>
                  <a:tcPr marL="68580" marR="68580" marT="0" marB="0"/>
                </a:tc>
              </a:tr>
              <a:tr h="370840">
                <a:tc>
                  <a:txBody>
                    <a:bodyPr/>
                    <a:lstStyle/>
                    <a:p>
                      <a:pPr algn="just">
                        <a:spcAft>
                          <a:spcPts val="0"/>
                        </a:spcAft>
                        <a:tabLst>
                          <a:tab pos="1143000" algn="l"/>
                        </a:tabLst>
                      </a:pPr>
                      <a:r>
                        <a:rPr lang="uk-UA" sz="2000">
                          <a:latin typeface="Times New Roman"/>
                          <a:ea typeface="Times New Roman"/>
                          <a:cs typeface="Times New Roman"/>
                        </a:rPr>
                        <a:t>1.</a:t>
                      </a:r>
                      <a:endParaRPr lang="ru-RU" sz="2000">
                        <a:latin typeface="Times New Roman"/>
                        <a:ea typeface="Times New Roman"/>
                        <a:cs typeface="Times New Roman"/>
                      </a:endParaRPr>
                    </a:p>
                  </a:txBody>
                  <a:tcPr marL="68580" marR="68580" marT="0" marB="0"/>
                </a:tc>
                <a:tc>
                  <a:txBody>
                    <a:bodyPr/>
                    <a:lstStyle/>
                    <a:p>
                      <a:pPr algn="ctr">
                        <a:spcAft>
                          <a:spcPts val="0"/>
                        </a:spcAft>
                        <a:tabLst>
                          <a:tab pos="1143000" algn="l"/>
                        </a:tabLst>
                      </a:pPr>
                      <a:r>
                        <a:rPr lang="uk-UA" sz="2000" dirty="0">
                          <a:latin typeface="Times New Roman"/>
                          <a:ea typeface="Times New Roman"/>
                          <a:cs typeface="Times New Roman"/>
                        </a:rPr>
                        <a:t>2</a:t>
                      </a:r>
                      <a:endParaRPr lang="ru-RU" sz="2000" dirty="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dirty="0">
                          <a:latin typeface="Times New Roman"/>
                          <a:ea typeface="Times New Roman"/>
                          <a:cs typeface="Times New Roman"/>
                        </a:rPr>
                        <a:t>Огляд-конкурс вокалістів «Срібна підкова»</a:t>
                      </a:r>
                      <a:endParaRPr lang="ru-RU" sz="2000" dirty="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a:latin typeface="Times New Roman"/>
                          <a:ea typeface="Times New Roman"/>
                          <a:cs typeface="Times New Roman"/>
                        </a:rPr>
                        <a:t>Стальмакова Інна</a:t>
                      </a:r>
                      <a:endParaRPr lang="ru-RU" sz="2000">
                        <a:latin typeface="Times New Roman"/>
                        <a:ea typeface="Times New Roman"/>
                        <a:cs typeface="Times New Roman"/>
                      </a:endParaRPr>
                    </a:p>
                  </a:txBody>
                  <a:tcPr marL="68580" marR="68580" marT="0" marB="0"/>
                </a:tc>
              </a:tr>
              <a:tr h="370840">
                <a:tc>
                  <a:txBody>
                    <a:bodyPr/>
                    <a:lstStyle/>
                    <a:p>
                      <a:pPr algn="just">
                        <a:spcAft>
                          <a:spcPts val="0"/>
                        </a:spcAft>
                        <a:tabLst>
                          <a:tab pos="1143000" algn="l"/>
                        </a:tabLst>
                      </a:pPr>
                      <a:r>
                        <a:rPr lang="uk-UA" sz="2000">
                          <a:latin typeface="Times New Roman"/>
                          <a:ea typeface="Times New Roman"/>
                          <a:cs typeface="Times New Roman"/>
                        </a:rPr>
                        <a:t>2.</a:t>
                      </a:r>
                      <a:endParaRPr lang="ru-RU" sz="2000">
                        <a:latin typeface="Times New Roman"/>
                        <a:ea typeface="Times New Roman"/>
                        <a:cs typeface="Times New Roman"/>
                      </a:endParaRPr>
                    </a:p>
                  </a:txBody>
                  <a:tcPr marL="68580" marR="68580" marT="0" marB="0"/>
                </a:tc>
                <a:tc>
                  <a:txBody>
                    <a:bodyPr/>
                    <a:lstStyle/>
                    <a:p>
                      <a:pPr algn="ctr">
                        <a:spcAft>
                          <a:spcPts val="0"/>
                        </a:spcAft>
                        <a:tabLst>
                          <a:tab pos="1143000" algn="l"/>
                        </a:tabLst>
                      </a:pPr>
                      <a:r>
                        <a:rPr lang="uk-UA" sz="2000">
                          <a:latin typeface="Times New Roman"/>
                          <a:ea typeface="Times New Roman"/>
                          <a:cs typeface="Times New Roman"/>
                        </a:rPr>
                        <a:t>5</a:t>
                      </a:r>
                      <a:endParaRPr lang="ru-RU" sz="200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dirty="0">
                          <a:latin typeface="Times New Roman"/>
                          <a:ea typeface="Times New Roman"/>
                          <a:cs typeface="Times New Roman"/>
                        </a:rPr>
                        <a:t>Обласний етап </a:t>
                      </a:r>
                      <a:r>
                        <a:rPr lang="en-US" sz="2000" dirty="0">
                          <a:latin typeface="Times New Roman"/>
                          <a:ea typeface="Times New Roman"/>
                          <a:cs typeface="Times New Roman"/>
                        </a:rPr>
                        <a:t>VIII </a:t>
                      </a:r>
                      <a:r>
                        <a:rPr lang="uk-UA" sz="2000" dirty="0">
                          <a:latin typeface="Times New Roman"/>
                          <a:ea typeface="Times New Roman"/>
                          <a:cs typeface="Times New Roman"/>
                        </a:rPr>
                        <a:t>Міжнародного мовно-літературного конкурсу              ім. Т.Г.Шевченка</a:t>
                      </a:r>
                      <a:endParaRPr lang="ru-RU" sz="2000" dirty="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dirty="0">
                          <a:latin typeface="Times New Roman"/>
                          <a:ea typeface="Times New Roman"/>
                          <a:cs typeface="Times New Roman"/>
                        </a:rPr>
                        <a:t>Дешева Ярослава</a:t>
                      </a:r>
                      <a:endParaRPr lang="ru-RU" sz="2000" dirty="0">
                        <a:latin typeface="Times New Roman"/>
                        <a:ea typeface="Times New Roman"/>
                        <a:cs typeface="Times New Roman"/>
                      </a:endParaRPr>
                    </a:p>
                  </a:txBody>
                  <a:tcPr marL="68580" marR="68580" marT="0" marB="0"/>
                </a:tc>
              </a:tr>
              <a:tr h="370840">
                <a:tc>
                  <a:txBody>
                    <a:bodyPr/>
                    <a:lstStyle/>
                    <a:p>
                      <a:pPr algn="just">
                        <a:spcAft>
                          <a:spcPts val="0"/>
                        </a:spcAft>
                        <a:tabLst>
                          <a:tab pos="1143000" algn="l"/>
                        </a:tabLst>
                      </a:pPr>
                      <a:r>
                        <a:rPr lang="uk-UA" sz="2000">
                          <a:latin typeface="Times New Roman"/>
                          <a:ea typeface="Times New Roman"/>
                          <a:cs typeface="Times New Roman"/>
                        </a:rPr>
                        <a:t>3.</a:t>
                      </a:r>
                      <a:endParaRPr lang="ru-RU" sz="2000">
                        <a:latin typeface="Times New Roman"/>
                        <a:ea typeface="Times New Roman"/>
                        <a:cs typeface="Times New Roman"/>
                      </a:endParaRPr>
                    </a:p>
                  </a:txBody>
                  <a:tcPr marL="68580" marR="68580" marT="0" marB="0"/>
                </a:tc>
                <a:tc>
                  <a:txBody>
                    <a:bodyPr/>
                    <a:lstStyle/>
                    <a:p>
                      <a:pPr algn="ctr">
                        <a:spcAft>
                          <a:spcPts val="0"/>
                        </a:spcAft>
                        <a:tabLst>
                          <a:tab pos="1143000" algn="l"/>
                        </a:tabLst>
                      </a:pPr>
                      <a:r>
                        <a:rPr lang="uk-UA" sz="2000">
                          <a:latin typeface="Times New Roman"/>
                          <a:ea typeface="Times New Roman"/>
                          <a:cs typeface="Times New Roman"/>
                        </a:rPr>
                        <a:t>7</a:t>
                      </a:r>
                      <a:endParaRPr lang="ru-RU" sz="200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dirty="0">
                          <a:latin typeface="Times New Roman"/>
                          <a:ea typeface="Times New Roman"/>
                          <a:cs typeface="Times New Roman"/>
                        </a:rPr>
                        <a:t>Обласний етап </a:t>
                      </a:r>
                      <a:r>
                        <a:rPr lang="en-US" sz="2000" dirty="0">
                          <a:latin typeface="Times New Roman"/>
                          <a:ea typeface="Times New Roman"/>
                          <a:cs typeface="Times New Roman"/>
                        </a:rPr>
                        <a:t>XVIII </a:t>
                      </a:r>
                      <a:r>
                        <a:rPr lang="uk-UA" sz="2000" dirty="0">
                          <a:latin typeface="Times New Roman"/>
                          <a:ea typeface="Times New Roman"/>
                          <a:cs typeface="Times New Roman"/>
                        </a:rPr>
                        <a:t>Міжнародного конкурсу знавців української мови ім. П.</a:t>
                      </a:r>
                      <a:r>
                        <a:rPr lang="uk-UA" sz="2000" dirty="0" err="1">
                          <a:latin typeface="Times New Roman"/>
                          <a:ea typeface="Times New Roman"/>
                          <a:cs typeface="Times New Roman"/>
                        </a:rPr>
                        <a:t>Яцика</a:t>
                      </a:r>
                      <a:endParaRPr lang="ru-RU" sz="2000" dirty="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dirty="0">
                          <a:latin typeface="Times New Roman"/>
                          <a:ea typeface="Times New Roman"/>
                          <a:cs typeface="Times New Roman"/>
                        </a:rPr>
                        <a:t>Дешева Ярослава</a:t>
                      </a:r>
                      <a:endParaRPr lang="ru-RU" sz="2000" dirty="0">
                        <a:latin typeface="Times New Roman"/>
                        <a:ea typeface="Times New Roman"/>
                        <a:cs typeface="Times New Roman"/>
                      </a:endParaRPr>
                    </a:p>
                  </a:txBody>
                  <a:tcPr marL="68580" marR="68580" marT="0" marB="0"/>
                </a:tc>
              </a:tr>
              <a:tr h="370840">
                <a:tc>
                  <a:txBody>
                    <a:bodyPr/>
                    <a:lstStyle/>
                    <a:p>
                      <a:pPr algn="just">
                        <a:spcAft>
                          <a:spcPts val="0"/>
                        </a:spcAft>
                        <a:tabLst>
                          <a:tab pos="1143000" algn="l"/>
                        </a:tabLst>
                      </a:pPr>
                      <a:r>
                        <a:rPr lang="uk-UA" sz="2000">
                          <a:latin typeface="Times New Roman"/>
                          <a:ea typeface="Times New Roman"/>
                          <a:cs typeface="Times New Roman"/>
                        </a:rPr>
                        <a:t>4.</a:t>
                      </a:r>
                      <a:endParaRPr lang="ru-RU" sz="2000">
                        <a:latin typeface="Times New Roman"/>
                        <a:ea typeface="Times New Roman"/>
                        <a:cs typeface="Times New Roman"/>
                      </a:endParaRPr>
                    </a:p>
                  </a:txBody>
                  <a:tcPr marL="68580" marR="68580" marT="0" marB="0"/>
                </a:tc>
                <a:tc>
                  <a:txBody>
                    <a:bodyPr/>
                    <a:lstStyle/>
                    <a:p>
                      <a:pPr algn="ctr">
                        <a:spcAft>
                          <a:spcPts val="0"/>
                        </a:spcAft>
                        <a:tabLst>
                          <a:tab pos="1143000" algn="l"/>
                        </a:tabLst>
                      </a:pPr>
                      <a:r>
                        <a:rPr lang="uk-UA" sz="2000">
                          <a:latin typeface="Times New Roman"/>
                          <a:ea typeface="Times New Roman"/>
                          <a:cs typeface="Times New Roman"/>
                        </a:rPr>
                        <a:t>11</a:t>
                      </a:r>
                      <a:endParaRPr lang="ru-RU" sz="200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a:latin typeface="Times New Roman"/>
                          <a:ea typeface="Times New Roman"/>
                          <a:cs typeface="Times New Roman"/>
                        </a:rPr>
                        <a:t>Обласний етап олімпіади з математики</a:t>
                      </a:r>
                      <a:endParaRPr lang="ru-RU" sz="2000">
                        <a:latin typeface="Times New Roman"/>
                        <a:ea typeface="Times New Roman"/>
                        <a:cs typeface="Times New Roman"/>
                      </a:endParaRPr>
                    </a:p>
                  </a:txBody>
                  <a:tcPr marL="68580" marR="68580" marT="0" marB="0"/>
                </a:tc>
                <a:tc>
                  <a:txBody>
                    <a:bodyPr/>
                    <a:lstStyle/>
                    <a:p>
                      <a:pPr algn="just">
                        <a:spcAft>
                          <a:spcPts val="0"/>
                        </a:spcAft>
                        <a:tabLst>
                          <a:tab pos="1143000" algn="l"/>
                        </a:tabLst>
                      </a:pPr>
                      <a:r>
                        <a:rPr lang="uk-UA" sz="2000" dirty="0" err="1">
                          <a:latin typeface="Times New Roman"/>
                          <a:ea typeface="Times New Roman"/>
                          <a:cs typeface="Times New Roman"/>
                        </a:rPr>
                        <a:t>Чорнобай</a:t>
                      </a:r>
                      <a:r>
                        <a:rPr lang="uk-UA" sz="2000" dirty="0">
                          <a:latin typeface="Times New Roman"/>
                          <a:ea typeface="Times New Roman"/>
                          <a:cs typeface="Times New Roman"/>
                        </a:rPr>
                        <a:t> Наталія</a:t>
                      </a:r>
                      <a:endParaRPr lang="ru-RU" sz="2000" dirty="0">
                        <a:latin typeface="Times New Roman"/>
                        <a:ea typeface="Times New Roman"/>
                        <a:cs typeface="Times New Roman"/>
                      </a:endParaRPr>
                    </a:p>
                  </a:txBody>
                  <a:tcPr marL="68580" marR="68580" marT="0" marB="0"/>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fld id="{38A0CE1A-1FE3-4C0A-829D-746B97B9F4FC}" type="slidenum">
              <a:rPr lang="ru-RU" smtClean="0"/>
              <a:pPr/>
              <a:t>9</a:t>
            </a:fld>
            <a:endParaRPr lang="ru-RU"/>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436</TotalTime>
  <Words>3146</Words>
  <Application>Microsoft Office PowerPoint</Application>
  <PresentationFormat>Экран (4:3)</PresentationFormat>
  <Paragraphs>571</Paragraphs>
  <Slides>58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Обычная</vt:lpstr>
      <vt:lpstr>ЗВІТ директора Центру  Зайця Віталія Івановича про роботу в 2017/2018 навчальному році  перед  працівниками Центру та громадськістю</vt:lpstr>
      <vt:lpstr>Слайд 2</vt:lpstr>
      <vt:lpstr>Нормативне забезпечення</vt:lpstr>
      <vt:lpstr> Випуск та працевлаштування  Підготовлено і буде працевлаштовано,  згідно багатосторонніх договорів 87 осіб, із них:</vt:lpstr>
      <vt:lpstr>За кошти фізичних та юридичних осіб, підготовлено всього 83 особи:</vt:lpstr>
      <vt:lpstr>Результати моніторингу працевлаштування випускників:  </vt:lpstr>
      <vt:lpstr>Участь в олімпіадах, конкурсах</vt:lpstr>
      <vt:lpstr>Участь у конкурсах </vt:lpstr>
      <vt:lpstr>Участь в обласних олімпіадах, конкурсах</vt:lpstr>
      <vt:lpstr>Участь у Міжнародних конкурсах</vt:lpstr>
      <vt:lpstr>Участь у Міжнародних конкурсах</vt:lpstr>
      <vt:lpstr>Участь у Всеукраїнському конкурсі</vt:lpstr>
      <vt:lpstr>Участь в обласному конкурсі</vt:lpstr>
      <vt:lpstr>Участь у обласному конкурсі</vt:lpstr>
      <vt:lpstr>Участь у обласному конкурсі</vt:lpstr>
      <vt:lpstr>Участь у Міжнародній конференції </vt:lpstr>
      <vt:lpstr>Участь у онлайн-конференції</vt:lpstr>
      <vt:lpstr>Участь у обласному творчому проекті</vt:lpstr>
      <vt:lpstr>Участь у обласному огляді-конкурсі</vt:lpstr>
      <vt:lpstr>Участь у спартакіаді </vt:lpstr>
      <vt:lpstr>Участь у художній самодіяльності</vt:lpstr>
      <vt:lpstr>Застосування інноваційних технологій</vt:lpstr>
      <vt:lpstr>Визначена методична проблема </vt:lpstr>
      <vt:lpstr>Дуальна форма навчання </vt:lpstr>
      <vt:lpstr>Консультації практичного психолога </vt:lpstr>
      <vt:lpstr>Виконання Регіонального замовлення у 2017 році: </vt:lpstr>
      <vt:lpstr>Втрати навчального часу  </vt:lpstr>
      <vt:lpstr>ДПА з української мови у формі ЗНО </vt:lpstr>
      <vt:lpstr>Злочини та правопорушення</vt:lpstr>
      <vt:lpstr>Виконання плану виробничої діяльності в 2017 році</vt:lpstr>
      <vt:lpstr>Результати роботи навчального господарства</vt:lpstr>
      <vt:lpstr>Використано коштів спеціального фонду в 2017/2018 н.р.</vt:lpstr>
      <vt:lpstr>Закуплені матеріальні цінності протягом 2017/2018 н.р.</vt:lpstr>
      <vt:lpstr>Закуплені матеріальні цінності протягом 2017/2018 н.р.</vt:lpstr>
      <vt:lpstr>Закуплені матеріальні цінності протягом 2017/2018 н.р.</vt:lpstr>
      <vt:lpstr>Благодійна допомога в натуральній формі залучена у 2017-2018 н.р.   Закуплено ПММ на загальну суму – 164259,48 грн., а саме: </vt:lpstr>
      <vt:lpstr>Благодійна допомога в натуральній формі отримана у 2017/2018 н.р.</vt:lpstr>
      <vt:lpstr>Благодійна допомога в натуральній формі отримана у 2017/2018 н.р.</vt:lpstr>
      <vt:lpstr>Благодійна допомога в натуральній формі отримана у 2017/2018 н.р.</vt:lpstr>
      <vt:lpstr>Робота з кадрами </vt:lpstr>
      <vt:lpstr>Якісний склад педагогічних працівників</vt:lpstr>
      <vt:lpstr>Методична робота </vt:lpstr>
      <vt:lpstr>Результати атестації </vt:lpstr>
      <vt:lpstr>Заохочення працівників </vt:lpstr>
      <vt:lpstr>Заохочення працівників</vt:lpstr>
      <vt:lpstr>Контроль за освітнім процесом</vt:lpstr>
      <vt:lpstr>Розпорядчі та інші документи: </vt:lpstr>
      <vt:lpstr>Розпорядчі та інші документи: </vt:lpstr>
      <vt:lpstr>Розпорядчі та інші документи: </vt:lpstr>
      <vt:lpstr>Навчання працівників з ОП, БЖД, ПБ</vt:lpstr>
      <vt:lpstr> Здійснені заходи, що потребували витрат коштів:</vt:lpstr>
      <vt:lpstr> Здійснені заходи, що потребували витрат коштів:</vt:lpstr>
      <vt:lpstr>Нормативна база</vt:lpstr>
      <vt:lpstr>Організація цивільного захисту</vt:lpstr>
      <vt:lpstr>Реорганізація навчального закладу</vt:lpstr>
      <vt:lpstr>Реорганізація навчального закладу</vt:lpstr>
      <vt:lpstr>Реорганізація навчального закладу</vt:lpstr>
      <vt:lpstr>Співпраця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ЗВІТ директора Центру Зайця Віталія Івановича про роботу в 2017/2018 навчального року  перед  працівниками Центру та громадськістю</dc:title>
  <dc:creator>Admin</dc:creator>
  <cp:lastModifiedBy>Admin</cp:lastModifiedBy>
  <cp:revision>53</cp:revision>
  <dcterms:created xsi:type="dcterms:W3CDTF">2002-01-01T03:45:48Z</dcterms:created>
  <dcterms:modified xsi:type="dcterms:W3CDTF">2001-12-31T22:33:22Z</dcterms:modified>
</cp:coreProperties>
</file>